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26"/>
  </p:notesMasterIdLst>
  <p:sldIdLst>
    <p:sldId id="260" r:id="rId2"/>
    <p:sldId id="262" r:id="rId3"/>
    <p:sldId id="286" r:id="rId4"/>
    <p:sldId id="263" r:id="rId5"/>
    <p:sldId id="264" r:id="rId6"/>
    <p:sldId id="265" r:id="rId7"/>
    <p:sldId id="266" r:id="rId8"/>
    <p:sldId id="267" r:id="rId9"/>
    <p:sldId id="268" r:id="rId10"/>
    <p:sldId id="270" r:id="rId11"/>
    <p:sldId id="271" r:id="rId12"/>
    <p:sldId id="273" r:id="rId13"/>
    <p:sldId id="285" r:id="rId14"/>
    <p:sldId id="287" r:id="rId15"/>
    <p:sldId id="275" r:id="rId16"/>
    <p:sldId id="276" r:id="rId17"/>
    <p:sldId id="277" r:id="rId18"/>
    <p:sldId id="278" r:id="rId19"/>
    <p:sldId id="272" r:id="rId20"/>
    <p:sldId id="280" r:id="rId21"/>
    <p:sldId id="281" r:id="rId22"/>
    <p:sldId id="282" r:id="rId23"/>
    <p:sldId id="283" r:id="rId24"/>
    <p:sldId id="284" r:id="rId25"/>
  </p:sldIdLst>
  <p:sldSz cx="9144000" cy="6858000" type="screen4x3"/>
  <p:notesSz cx="6858000" cy="9144000"/>
  <p:custDataLst>
    <p:tags r:id="rId2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1EFE56B7-EDE4-C24D-94C0-34D72299637A}">
          <p14:sldIdLst>
            <p14:sldId id="260"/>
            <p14:sldId id="262"/>
            <p14:sldId id="286"/>
            <p14:sldId id="263"/>
            <p14:sldId id="264"/>
            <p14:sldId id="265"/>
            <p14:sldId id="266"/>
            <p14:sldId id="267"/>
            <p14:sldId id="268"/>
            <p14:sldId id="270"/>
            <p14:sldId id="271"/>
            <p14:sldId id="273"/>
            <p14:sldId id="285"/>
            <p14:sldId id="287"/>
            <p14:sldId id="275"/>
            <p14:sldId id="276"/>
            <p14:sldId id="277"/>
            <p14:sldId id="278"/>
            <p14:sldId id="272"/>
            <p14:sldId id="280"/>
            <p14:sldId id="281"/>
            <p14:sldId id="282"/>
            <p14:sldId id="283"/>
            <p14:sldId id="28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9FA"/>
    <a:srgbClr val="007EC4"/>
    <a:srgbClr val="00A3DB"/>
    <a:srgbClr val="0067BC"/>
    <a:srgbClr val="0060B0"/>
    <a:srgbClr val="0063B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053" autoAdjust="0"/>
    <p:restoredTop sz="62214" autoAdjust="0"/>
  </p:normalViewPr>
  <p:slideViewPr>
    <p:cSldViewPr snapToGrid="0" snapToObjects="1">
      <p:cViewPr>
        <p:scale>
          <a:sx n="62" d="100"/>
          <a:sy n="62" d="100"/>
        </p:scale>
        <p:origin x="-2443"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922B1B-5E85-49C3-B1DD-A9450DC52642}" type="datetimeFigureOut">
              <a:rPr lang="en-CA" smtClean="0"/>
              <a:t>08/08/2013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326D0E-DA66-4DC5-8D7D-340EAEDE60B5}" type="slidenum">
              <a:rPr lang="en-CA" smtClean="0"/>
              <a:t>‹#›</a:t>
            </a:fld>
            <a:endParaRPr lang="en-CA"/>
          </a:p>
        </p:txBody>
      </p:sp>
    </p:spTree>
    <p:extLst>
      <p:ext uri="{BB962C8B-B14F-4D97-AF65-F5344CB8AC3E}">
        <p14:creationId xmlns:p14="http://schemas.microsoft.com/office/powerpoint/2010/main" val="2937356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5-minute infomercial is brought to you by the Ministry of Education as represented by Agnes Grafton and Myrna Ingalls </a:t>
            </a:r>
            <a:endParaRPr lang="en-CA" dirty="0"/>
          </a:p>
        </p:txBody>
      </p:sp>
      <p:sp>
        <p:nvSpPr>
          <p:cNvPr id="4" name="Slide Number Placeholder 3"/>
          <p:cNvSpPr>
            <a:spLocks noGrp="1"/>
          </p:cNvSpPr>
          <p:nvPr>
            <p:ph type="sldNum" sz="quarter" idx="10"/>
          </p:nvPr>
        </p:nvSpPr>
        <p:spPr/>
        <p:txBody>
          <a:bodyPr/>
          <a:lstStyle/>
          <a:p>
            <a:fld id="{01326D0E-DA66-4DC5-8D7D-340EAEDE60B5}" type="slidenum">
              <a:rPr lang="en-CA" smtClean="0"/>
              <a:t>1</a:t>
            </a:fld>
            <a:endParaRPr lang="en-CA"/>
          </a:p>
        </p:txBody>
      </p:sp>
    </p:spTree>
    <p:extLst>
      <p:ext uri="{BB962C8B-B14F-4D97-AF65-F5344CB8AC3E}">
        <p14:creationId xmlns:p14="http://schemas.microsoft.com/office/powerpoint/2010/main" val="735387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http://www.edugains.ca/resourcesLNS/Monographs/CapacityBuildingSeries/CBS_AskingEffectiveQuestions.pdf</a:t>
            </a:r>
            <a:endParaRPr lang="en-CA" dirty="0"/>
          </a:p>
        </p:txBody>
      </p:sp>
      <p:sp>
        <p:nvSpPr>
          <p:cNvPr id="4" name="Slide Number Placeholder 3"/>
          <p:cNvSpPr>
            <a:spLocks noGrp="1"/>
          </p:cNvSpPr>
          <p:nvPr>
            <p:ph type="sldNum" sz="quarter" idx="10"/>
          </p:nvPr>
        </p:nvSpPr>
        <p:spPr/>
        <p:txBody>
          <a:bodyPr/>
          <a:lstStyle/>
          <a:p>
            <a:fld id="{0EC78092-DD71-492D-8065-CB6FF7FD6F7A}" type="slidenum">
              <a:rPr lang="en-CA" smtClean="0">
                <a:solidFill>
                  <a:prstClr val="black"/>
                </a:solidFill>
              </a:rPr>
              <a:pPr/>
              <a:t>10</a:t>
            </a:fld>
            <a:endParaRPr lang="en-CA">
              <a:solidFill>
                <a:prstClr val="black"/>
              </a:solidFill>
            </a:endParaRPr>
          </a:p>
        </p:txBody>
      </p:sp>
    </p:spTree>
    <p:extLst>
      <p:ext uri="{BB962C8B-B14F-4D97-AF65-F5344CB8AC3E}">
        <p14:creationId xmlns:p14="http://schemas.microsoft.com/office/powerpoint/2010/main" val="184971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https://homeworkhelp.ilc.org/chat/chat.php?config=playback&amp;question_id=267973&amp;type=bs</a:t>
            </a:r>
          </a:p>
          <a:p>
            <a:endParaRPr lang="en-CA" dirty="0" smtClean="0"/>
          </a:p>
          <a:p>
            <a:r>
              <a:rPr lang="en-CA" dirty="0" smtClean="0"/>
              <a:t>Remember to keep you quiz paper and bring it to the next plenary session for part 2 of this quiz!</a:t>
            </a:r>
            <a:endParaRPr lang="en-CA" dirty="0"/>
          </a:p>
        </p:txBody>
      </p:sp>
      <p:sp>
        <p:nvSpPr>
          <p:cNvPr id="4" name="Slide Number Placeholder 3"/>
          <p:cNvSpPr>
            <a:spLocks noGrp="1"/>
          </p:cNvSpPr>
          <p:nvPr>
            <p:ph type="sldNum" sz="quarter" idx="10"/>
          </p:nvPr>
        </p:nvSpPr>
        <p:spPr/>
        <p:txBody>
          <a:bodyPr/>
          <a:lstStyle/>
          <a:p>
            <a:fld id="{0EC78092-DD71-492D-8065-CB6FF7FD6F7A}" type="slidenum">
              <a:rPr lang="en-CA" smtClean="0">
                <a:solidFill>
                  <a:prstClr val="black"/>
                </a:solidFill>
              </a:rPr>
              <a:pPr/>
              <a:t>11</a:t>
            </a:fld>
            <a:endParaRPr lang="en-CA">
              <a:solidFill>
                <a:prstClr val="black"/>
              </a:solidFill>
            </a:endParaRPr>
          </a:p>
        </p:txBody>
      </p:sp>
    </p:spTree>
    <p:extLst>
      <p:ext uri="{BB962C8B-B14F-4D97-AF65-F5344CB8AC3E}">
        <p14:creationId xmlns:p14="http://schemas.microsoft.com/office/powerpoint/2010/main" val="184971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1326D0E-DA66-4DC5-8D7D-340EAEDE60B5}" type="slidenum">
              <a:rPr lang="en-CA" smtClean="0"/>
              <a:t>13</a:t>
            </a:fld>
            <a:endParaRPr lang="en-CA"/>
          </a:p>
        </p:txBody>
      </p:sp>
    </p:spTree>
    <p:extLst>
      <p:ext uri="{BB962C8B-B14F-4D97-AF65-F5344CB8AC3E}">
        <p14:creationId xmlns:p14="http://schemas.microsoft.com/office/powerpoint/2010/main" val="1789356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smtClean="0"/>
              <a:t>We want you to come to the resource room either</a:t>
            </a:r>
            <a:r>
              <a:rPr lang="en-CA" sz="1200" baseline="0" dirty="0" smtClean="0"/>
              <a:t> later today or tomorrow.</a:t>
            </a:r>
          </a:p>
          <a:p>
            <a:endParaRPr lang="en-CA" sz="1200" baseline="0" dirty="0" smtClean="0"/>
          </a:p>
          <a:p>
            <a:r>
              <a:rPr lang="en-CA" sz="1200" baseline="0" dirty="0" smtClean="0"/>
              <a:t>Let’s say that you have used a wealth of resources for your facilitation focused on the classroom, and you now have evidence of what worked and what was a challenge. </a:t>
            </a:r>
          </a:p>
          <a:p>
            <a:endParaRPr lang="en-CA" sz="1200" baseline="0" dirty="0" smtClean="0"/>
          </a:p>
          <a:p>
            <a:r>
              <a:rPr lang="en-CA" sz="1200" baseline="0" dirty="0" smtClean="0"/>
              <a:t>Now you have a chance to work with school and/or board leaders. They want to better understand the content and approaches you are using with teachers. They want to know how to look for good mathematics pedagogy and content. Or, they want your input on planning for next year’s professional leaning for mathematics.  </a:t>
            </a:r>
          </a:p>
          <a:p>
            <a:endParaRPr lang="en-CA" sz="1200" dirty="0" smtClean="0"/>
          </a:p>
          <a:p>
            <a:endParaRPr lang="en-CA" sz="1200" dirty="0" smtClean="0"/>
          </a:p>
          <a:p>
            <a:r>
              <a:rPr lang="en-CA" sz="1200" dirty="0" smtClean="0"/>
              <a:t>This infomercial focuses on</a:t>
            </a:r>
            <a:r>
              <a:rPr lang="en-CA" sz="1200" b="1" dirty="0" smtClean="0"/>
              <a:t> this </a:t>
            </a:r>
            <a:r>
              <a:rPr lang="en-CA" sz="1200" dirty="0" smtClean="0"/>
              <a:t>aspect of your job.</a:t>
            </a:r>
            <a:endParaRPr lang="en-CA" sz="1200" dirty="0"/>
          </a:p>
        </p:txBody>
      </p:sp>
      <p:sp>
        <p:nvSpPr>
          <p:cNvPr id="4" name="Slide Number Placeholder 3"/>
          <p:cNvSpPr>
            <a:spLocks noGrp="1"/>
          </p:cNvSpPr>
          <p:nvPr>
            <p:ph type="sldNum" sz="quarter" idx="10"/>
          </p:nvPr>
        </p:nvSpPr>
        <p:spPr/>
        <p:txBody>
          <a:bodyPr/>
          <a:lstStyle/>
          <a:p>
            <a:fld id="{6B09BA2E-DA01-4BF6-ADA6-2B6187BC8B5C}" type="slidenum">
              <a:rPr lang="en-CA" smtClean="0"/>
              <a:pPr/>
              <a:t>14</a:t>
            </a:fld>
            <a:endParaRPr lang="en-CA"/>
          </a:p>
        </p:txBody>
      </p:sp>
    </p:spTree>
    <p:extLst>
      <p:ext uri="{BB962C8B-B14F-4D97-AF65-F5344CB8AC3E}">
        <p14:creationId xmlns:p14="http://schemas.microsoft.com/office/powerpoint/2010/main" val="3361199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infomercial focuses on this aspect of your work.</a:t>
            </a:r>
            <a:endParaRPr lang="en-CA" dirty="0"/>
          </a:p>
        </p:txBody>
      </p:sp>
      <p:sp>
        <p:nvSpPr>
          <p:cNvPr id="4" name="Slide Number Placeholder 3"/>
          <p:cNvSpPr>
            <a:spLocks noGrp="1"/>
          </p:cNvSpPr>
          <p:nvPr>
            <p:ph type="sldNum" sz="quarter" idx="10"/>
          </p:nvPr>
        </p:nvSpPr>
        <p:spPr/>
        <p:txBody>
          <a:bodyPr/>
          <a:lstStyle/>
          <a:p>
            <a:fld id="{6B09BA2E-DA01-4BF6-ADA6-2B6187BC8B5C}" type="slidenum">
              <a:rPr lang="en-CA" smtClean="0"/>
              <a:pPr/>
              <a:t>15</a:t>
            </a:fld>
            <a:endParaRPr lang="en-CA"/>
          </a:p>
        </p:txBody>
      </p:sp>
    </p:spTree>
    <p:extLst>
      <p:ext uri="{BB962C8B-B14F-4D97-AF65-F5344CB8AC3E}">
        <p14:creationId xmlns:p14="http://schemas.microsoft.com/office/powerpoint/2010/main" val="9460540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The ministry has also developed resources to show you what other boards and schools have done. They provide in-depth interviews with school and board leaders, and share evidence of how their initiatives are working. </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There are 1-page</a:t>
            </a:r>
            <a:r>
              <a:rPr lang="en-CA" sz="1200" baseline="0" dirty="0" smtClean="0"/>
              <a:t> synopses of the research findings related to use of ministry-developed resources. </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sz="1200" baseline="0" dirty="0" smtClean="0"/>
              <a:t>There are monographs of a range of topics and organized access to resources from other websites that will help you with mathematics.</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sz="1200" baseline="0" dirty="0" smtClean="0"/>
              <a:t>There are research-affirmed look </a:t>
            </a:r>
            <a:r>
              <a:rPr lang="en-CA" sz="1200" baseline="0" dirty="0" err="1" smtClean="0"/>
              <a:t>fors</a:t>
            </a:r>
            <a:r>
              <a:rPr lang="en-CA" sz="1200" baseline="0" dirty="0" smtClean="0"/>
              <a:t> to be used by system level leaders in visiting mathematics classrooms and professional learning activities. There are videos on which to practice observation and coding. These resources address a range of implementation stages so that administrators can provide feedback in the appropriate readiness range.</a:t>
            </a:r>
            <a:endParaRPr lang="en-CA" sz="1200" dirty="0" smtClean="0"/>
          </a:p>
          <a:p>
            <a:endParaRPr lang="en-CA" dirty="0"/>
          </a:p>
        </p:txBody>
      </p:sp>
      <p:sp>
        <p:nvSpPr>
          <p:cNvPr id="4" name="Slide Number Placeholder 3"/>
          <p:cNvSpPr>
            <a:spLocks noGrp="1"/>
          </p:cNvSpPr>
          <p:nvPr>
            <p:ph type="sldNum" sz="quarter" idx="10"/>
          </p:nvPr>
        </p:nvSpPr>
        <p:spPr/>
        <p:txBody>
          <a:bodyPr/>
          <a:lstStyle/>
          <a:p>
            <a:fld id="{6B09BA2E-DA01-4BF6-ADA6-2B6187BC8B5C}" type="slidenum">
              <a:rPr lang="en-CA" smtClean="0"/>
              <a:pPr/>
              <a:t>17</a:t>
            </a:fld>
            <a:endParaRPr lang="en-CA"/>
          </a:p>
        </p:txBody>
      </p:sp>
    </p:spTree>
    <p:extLst>
      <p:ext uri="{BB962C8B-B14F-4D97-AF65-F5344CB8AC3E}">
        <p14:creationId xmlns:p14="http://schemas.microsoft.com/office/powerpoint/2010/main" val="1629039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 this type of work, it’s helpful to know</a:t>
            </a:r>
            <a:r>
              <a:rPr lang="en-CA" baseline="0" dirty="0" smtClean="0"/>
              <a:t> what other schools and boards are doing, to see evidence of how well that is working, and to hear their advice based on experience.</a:t>
            </a:r>
          </a:p>
          <a:p>
            <a:endParaRPr lang="en-CA" baseline="0" dirty="0" smtClean="0"/>
          </a:p>
          <a:p>
            <a:r>
              <a:rPr lang="en-CA" baseline="0" dirty="0" smtClean="0"/>
              <a:t>You may want to arm yourself with rationale for certain professional learning models, and for focus on certain content, and for focus on certain processes. These will build your confidence in your recommendations regarding planning.</a:t>
            </a:r>
          </a:p>
          <a:p>
            <a:endParaRPr lang="en-CA" baseline="0" dirty="0" smtClean="0"/>
          </a:p>
          <a:p>
            <a:r>
              <a:rPr lang="en-CA" baseline="0" dirty="0" smtClean="0"/>
              <a:t>You’ll benefit from seeing connections between goals in SIPSAs and BIPSAs and specific professional learning activities.</a:t>
            </a:r>
            <a:endParaRPr lang="en-CA" dirty="0"/>
          </a:p>
        </p:txBody>
      </p:sp>
      <p:sp>
        <p:nvSpPr>
          <p:cNvPr id="4" name="Slide Number Placeholder 3"/>
          <p:cNvSpPr>
            <a:spLocks noGrp="1"/>
          </p:cNvSpPr>
          <p:nvPr>
            <p:ph type="sldNum" sz="quarter" idx="10"/>
          </p:nvPr>
        </p:nvSpPr>
        <p:spPr/>
        <p:txBody>
          <a:bodyPr/>
          <a:lstStyle/>
          <a:p>
            <a:fld id="{6B09BA2E-DA01-4BF6-ADA6-2B6187BC8B5C}" type="slidenum">
              <a:rPr lang="en-CA" smtClean="0"/>
              <a:pPr/>
              <a:t>18</a:t>
            </a:fld>
            <a:endParaRPr lang="en-CA"/>
          </a:p>
        </p:txBody>
      </p:sp>
    </p:spTree>
    <p:extLst>
      <p:ext uri="{BB962C8B-B14F-4D97-AF65-F5344CB8AC3E}">
        <p14:creationId xmlns:p14="http://schemas.microsoft.com/office/powerpoint/2010/main" val="24166658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http://www.edugains.ca/resources/VideoClips/AdobePresenter/LeadingChange/Innovations_by_Boards/KPRDSB_Grade9AppliedLesson_AP/viewer.swf</a:t>
            </a:r>
            <a:endParaRPr lang="en-CA" dirty="0"/>
          </a:p>
        </p:txBody>
      </p:sp>
      <p:sp>
        <p:nvSpPr>
          <p:cNvPr id="4" name="Slide Number Placeholder 3"/>
          <p:cNvSpPr>
            <a:spLocks noGrp="1"/>
          </p:cNvSpPr>
          <p:nvPr>
            <p:ph type="sldNum" sz="quarter" idx="10"/>
          </p:nvPr>
        </p:nvSpPr>
        <p:spPr/>
        <p:txBody>
          <a:bodyPr/>
          <a:lstStyle/>
          <a:p>
            <a:fld id="{0EC78092-DD71-492D-8065-CB6FF7FD6F7A}" type="slidenum">
              <a:rPr lang="en-CA" smtClean="0">
                <a:solidFill>
                  <a:prstClr val="black"/>
                </a:solidFill>
              </a:rPr>
              <a:pPr/>
              <a:t>19</a:t>
            </a:fld>
            <a:endParaRPr lang="en-CA">
              <a:solidFill>
                <a:prstClr val="black"/>
              </a:solidFill>
            </a:endParaRPr>
          </a:p>
        </p:txBody>
      </p:sp>
    </p:spTree>
    <p:extLst>
      <p:ext uri="{BB962C8B-B14F-4D97-AF65-F5344CB8AC3E}">
        <p14:creationId xmlns:p14="http://schemas.microsoft.com/office/powerpoint/2010/main" val="184971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Professional Learning – Disaggregating Data Series</a:t>
            </a:r>
          </a:p>
          <a:p>
            <a:endParaRPr lang="en-CA" dirty="0" smtClean="0"/>
          </a:p>
          <a:p>
            <a:r>
              <a:rPr lang="en-CA" dirty="0" smtClean="0"/>
              <a:t>http://www.edugains.ca/newsite/math2/disdatavideoseries.html</a:t>
            </a:r>
          </a:p>
          <a:p>
            <a:endParaRPr lang="en-CA" dirty="0" smtClean="0"/>
          </a:p>
          <a:p>
            <a:r>
              <a:rPr lang="en-CA" dirty="0" smtClean="0"/>
              <a:t>Getting Data to the Classroom Level – What Data, Where to Get It, What Tools to Use</a:t>
            </a:r>
          </a:p>
        </p:txBody>
      </p:sp>
      <p:sp>
        <p:nvSpPr>
          <p:cNvPr id="4" name="Slide Number Placeholder 3"/>
          <p:cNvSpPr>
            <a:spLocks noGrp="1"/>
          </p:cNvSpPr>
          <p:nvPr>
            <p:ph type="sldNum" sz="quarter" idx="10"/>
          </p:nvPr>
        </p:nvSpPr>
        <p:spPr/>
        <p:txBody>
          <a:bodyPr/>
          <a:lstStyle/>
          <a:p>
            <a:fld id="{0EC78092-DD71-492D-8065-CB6FF7FD6F7A}" type="slidenum">
              <a:rPr lang="en-CA" smtClean="0">
                <a:solidFill>
                  <a:prstClr val="black"/>
                </a:solidFill>
              </a:rPr>
              <a:pPr/>
              <a:t>20</a:t>
            </a:fld>
            <a:endParaRPr lang="en-CA">
              <a:solidFill>
                <a:prstClr val="black"/>
              </a:solidFill>
            </a:endParaRPr>
          </a:p>
        </p:txBody>
      </p:sp>
    </p:spTree>
    <p:extLst>
      <p:ext uri="{BB962C8B-B14F-4D97-AF65-F5344CB8AC3E}">
        <p14:creationId xmlns:p14="http://schemas.microsoft.com/office/powerpoint/2010/main" val="1849711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Research to Inform Decisions</a:t>
            </a:r>
          </a:p>
          <a:p>
            <a:r>
              <a:rPr lang="en-CA" dirty="0" smtClean="0"/>
              <a:t>Learning Through</a:t>
            </a:r>
            <a:r>
              <a:rPr lang="en-CA" baseline="0" dirty="0" smtClean="0"/>
              <a:t> Effective Questioning Digital Research Paper </a:t>
            </a:r>
          </a:p>
          <a:p>
            <a:r>
              <a:rPr lang="en-CA" baseline="0" dirty="0" smtClean="0"/>
              <a:t>http://www.edugains.ca/newsite/math2/researchinformdecisions.html</a:t>
            </a:r>
          </a:p>
          <a:p>
            <a:r>
              <a:rPr lang="en-CA" dirty="0" smtClean="0"/>
              <a:t>Which links to:</a:t>
            </a:r>
          </a:p>
          <a:p>
            <a:r>
              <a:rPr lang="en-CA" dirty="0" smtClean="0"/>
              <a:t>http://www.tmerc.ca/digitalpapers/</a:t>
            </a:r>
          </a:p>
          <a:p>
            <a:endParaRPr lang="en-CA" dirty="0" smtClean="0"/>
          </a:p>
        </p:txBody>
      </p:sp>
      <p:sp>
        <p:nvSpPr>
          <p:cNvPr id="4" name="Slide Number Placeholder 3"/>
          <p:cNvSpPr>
            <a:spLocks noGrp="1"/>
          </p:cNvSpPr>
          <p:nvPr>
            <p:ph type="sldNum" sz="quarter" idx="10"/>
          </p:nvPr>
        </p:nvSpPr>
        <p:spPr/>
        <p:txBody>
          <a:bodyPr/>
          <a:lstStyle/>
          <a:p>
            <a:fld id="{0EC78092-DD71-492D-8065-CB6FF7FD6F7A}" type="slidenum">
              <a:rPr lang="en-CA" smtClean="0">
                <a:solidFill>
                  <a:prstClr val="black"/>
                </a:solidFill>
              </a:rPr>
              <a:pPr/>
              <a:t>21</a:t>
            </a:fld>
            <a:endParaRPr lang="en-CA">
              <a:solidFill>
                <a:prstClr val="black"/>
              </a:solidFill>
            </a:endParaRPr>
          </a:p>
        </p:txBody>
      </p:sp>
    </p:spTree>
    <p:extLst>
      <p:ext uri="{BB962C8B-B14F-4D97-AF65-F5344CB8AC3E}">
        <p14:creationId xmlns:p14="http://schemas.microsoft.com/office/powerpoint/2010/main" val="184971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smtClean="0"/>
              <a:t>We want you to come to the resource room either</a:t>
            </a:r>
            <a:r>
              <a:rPr lang="en-CA" sz="1200" baseline="0" dirty="0" smtClean="0"/>
              <a:t> later today or tomorrow.</a:t>
            </a:r>
          </a:p>
          <a:p>
            <a:endParaRPr lang="en-CA" sz="1200" baseline="0" dirty="0" smtClean="0"/>
          </a:p>
          <a:p>
            <a:r>
              <a:rPr lang="en-CA" sz="1200" dirty="0" smtClean="0"/>
              <a:t>The ministry has developed and provided resources to help with two aspects of your job:</a:t>
            </a:r>
          </a:p>
          <a:p>
            <a:r>
              <a:rPr lang="en-CA" sz="1200" dirty="0" smtClean="0"/>
              <a:t>1</a:t>
            </a:r>
            <a:r>
              <a:rPr lang="en-CA" sz="1200" baseline="30000" dirty="0" smtClean="0"/>
              <a:t>st</a:t>
            </a:r>
            <a:r>
              <a:rPr lang="en-CA" sz="1200" dirty="0" smtClean="0"/>
              <a:t> – resources to help you develop and facilitate professional learning sessions focused on classroom practice – sessions for co-planning, observing, debriefing</a:t>
            </a:r>
            <a:r>
              <a:rPr lang="en-CA" sz="1200" baseline="0" dirty="0" smtClean="0"/>
              <a:t> lessons, and sessions analyzing samples of student work. These resources help you focus on building mathematics content knowledge. </a:t>
            </a:r>
          </a:p>
          <a:p>
            <a:endParaRPr lang="en-CA" sz="1200" dirty="0" smtClean="0"/>
          </a:p>
          <a:p>
            <a:r>
              <a:rPr lang="en-CA" sz="1200" dirty="0" smtClean="0"/>
              <a:t>2</a:t>
            </a:r>
            <a:r>
              <a:rPr lang="en-CA" sz="1200" baseline="30000" dirty="0" smtClean="0"/>
              <a:t>nd</a:t>
            </a:r>
            <a:r>
              <a:rPr lang="en-CA" sz="1200" dirty="0" smtClean="0"/>
              <a:t> – The ministry has also developed resources to help you plan professional learning sessions for school and system-level leaders, and continuously</a:t>
            </a:r>
            <a:r>
              <a:rPr lang="en-CA" sz="1200" baseline="0" dirty="0" smtClean="0"/>
              <a:t> </a:t>
            </a:r>
            <a:r>
              <a:rPr lang="en-CA" sz="1200" dirty="0" smtClean="0"/>
              <a:t>provides you with the research and evidence that</a:t>
            </a:r>
            <a:r>
              <a:rPr lang="en-CA" sz="1200" baseline="0" dirty="0" smtClean="0"/>
              <a:t> support directions recommended in mathematics education.</a:t>
            </a:r>
            <a:r>
              <a:rPr lang="en-CA" sz="1200" dirty="0" smtClean="0"/>
              <a:t> </a:t>
            </a:r>
          </a:p>
          <a:p>
            <a:endParaRPr lang="en-CA" sz="1200" dirty="0" smtClean="0"/>
          </a:p>
          <a:p>
            <a:r>
              <a:rPr lang="en-CA" sz="1200" dirty="0" smtClean="0"/>
              <a:t>This infomercial focuses on</a:t>
            </a:r>
            <a:r>
              <a:rPr lang="en-CA" sz="1200" b="1" dirty="0" smtClean="0"/>
              <a:t> this </a:t>
            </a:r>
            <a:r>
              <a:rPr lang="en-CA" sz="1200" dirty="0" smtClean="0"/>
              <a:t>aspect of your job.</a:t>
            </a:r>
            <a:endParaRPr lang="en-CA" sz="1200" dirty="0"/>
          </a:p>
        </p:txBody>
      </p:sp>
      <p:sp>
        <p:nvSpPr>
          <p:cNvPr id="4" name="Slide Number Placeholder 3"/>
          <p:cNvSpPr>
            <a:spLocks noGrp="1"/>
          </p:cNvSpPr>
          <p:nvPr>
            <p:ph type="sldNum" sz="quarter" idx="10"/>
          </p:nvPr>
        </p:nvSpPr>
        <p:spPr/>
        <p:txBody>
          <a:bodyPr/>
          <a:lstStyle/>
          <a:p>
            <a:fld id="{6B09BA2E-DA01-4BF6-ADA6-2B6187BC8B5C}" type="slidenum">
              <a:rPr lang="en-CA" smtClean="0"/>
              <a:pPr/>
              <a:t>2</a:t>
            </a:fld>
            <a:endParaRPr lang="en-CA"/>
          </a:p>
        </p:txBody>
      </p:sp>
    </p:spTree>
    <p:extLst>
      <p:ext uri="{BB962C8B-B14F-4D97-AF65-F5344CB8AC3E}">
        <p14:creationId xmlns:p14="http://schemas.microsoft.com/office/powerpoint/2010/main" val="33611993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Innovations by Boards</a:t>
            </a:r>
          </a:p>
          <a:p>
            <a:endParaRPr lang="en-CA" dirty="0" smtClean="0"/>
          </a:p>
          <a:p>
            <a:r>
              <a:rPr lang="en-CA" dirty="0" smtClean="0"/>
              <a:t>Increasing Student Achievement by Improving Student Engagement  in Grade 9 Applied Part 1: Interviews (Adobe Presenter)</a:t>
            </a:r>
          </a:p>
          <a:p>
            <a:endParaRPr lang="en-CA" dirty="0" smtClean="0"/>
          </a:p>
          <a:p>
            <a:r>
              <a:rPr lang="en-CA" dirty="0" smtClean="0"/>
              <a:t>http://www.edugains.ca/resources/VideoClips/AdobePresenter/LeadingChange/Innovations_by_Boards/KPRDSB_Grade9AppliedInterviews_AP/viewer.swf</a:t>
            </a:r>
            <a:endParaRPr lang="en-CA" dirty="0"/>
          </a:p>
        </p:txBody>
      </p:sp>
      <p:sp>
        <p:nvSpPr>
          <p:cNvPr id="4" name="Slide Number Placeholder 3"/>
          <p:cNvSpPr>
            <a:spLocks noGrp="1"/>
          </p:cNvSpPr>
          <p:nvPr>
            <p:ph type="sldNum" sz="quarter" idx="10"/>
          </p:nvPr>
        </p:nvSpPr>
        <p:spPr/>
        <p:txBody>
          <a:bodyPr/>
          <a:lstStyle/>
          <a:p>
            <a:fld id="{0EC78092-DD71-492D-8065-CB6FF7FD6F7A}" type="slidenum">
              <a:rPr lang="en-CA" smtClean="0">
                <a:solidFill>
                  <a:prstClr val="black"/>
                </a:solidFill>
              </a:rPr>
              <a:pPr/>
              <a:t>22</a:t>
            </a:fld>
            <a:endParaRPr lang="en-CA">
              <a:solidFill>
                <a:prstClr val="black"/>
              </a:solidFill>
            </a:endParaRPr>
          </a:p>
        </p:txBody>
      </p:sp>
    </p:spTree>
    <p:extLst>
      <p:ext uri="{BB962C8B-B14F-4D97-AF65-F5344CB8AC3E}">
        <p14:creationId xmlns:p14="http://schemas.microsoft.com/office/powerpoint/2010/main" val="3324799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Key Directions</a:t>
            </a:r>
            <a:r>
              <a:rPr lang="en-CA" baseline="0" dirty="0" smtClean="0"/>
              <a:t> and Frameworks</a:t>
            </a:r>
          </a:p>
          <a:p>
            <a:endParaRPr lang="en-CA" baseline="0" dirty="0" smtClean="0"/>
          </a:p>
          <a:p>
            <a:r>
              <a:rPr lang="en-CA" dirty="0" smtClean="0"/>
              <a:t>Generic Rubric for Mathematical  Processes</a:t>
            </a:r>
          </a:p>
          <a:p>
            <a:endParaRPr lang="en-CA" dirty="0" smtClean="0"/>
          </a:p>
          <a:p>
            <a:r>
              <a:rPr lang="en-CA" dirty="0" smtClean="0"/>
              <a:t>http://www.edugains.ca/newsite/math2/frameworkstemplates.html</a:t>
            </a:r>
            <a:endParaRPr lang="en-CA" dirty="0"/>
          </a:p>
        </p:txBody>
      </p:sp>
      <p:sp>
        <p:nvSpPr>
          <p:cNvPr id="4" name="Slide Number Placeholder 3"/>
          <p:cNvSpPr>
            <a:spLocks noGrp="1"/>
          </p:cNvSpPr>
          <p:nvPr>
            <p:ph type="sldNum" sz="quarter" idx="10"/>
          </p:nvPr>
        </p:nvSpPr>
        <p:spPr/>
        <p:txBody>
          <a:bodyPr/>
          <a:lstStyle/>
          <a:p>
            <a:fld id="{0EC78092-DD71-492D-8065-CB6FF7FD6F7A}" type="slidenum">
              <a:rPr lang="en-CA" smtClean="0">
                <a:solidFill>
                  <a:prstClr val="black"/>
                </a:solidFill>
              </a:rPr>
              <a:pPr/>
              <a:t>23</a:t>
            </a:fld>
            <a:endParaRPr lang="en-CA">
              <a:solidFill>
                <a:prstClr val="black"/>
              </a:solidFill>
            </a:endParaRPr>
          </a:p>
        </p:txBody>
      </p:sp>
    </p:spTree>
    <p:extLst>
      <p:ext uri="{BB962C8B-B14F-4D97-AF65-F5344CB8AC3E}">
        <p14:creationId xmlns:p14="http://schemas.microsoft.com/office/powerpoint/2010/main" val="1438087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6B09BA2E-DA01-4BF6-ADA6-2B6187BC8B5C}" type="slidenum">
              <a:rPr lang="en-CA" smtClean="0"/>
              <a:pPr/>
              <a:t>3</a:t>
            </a:fld>
            <a:endParaRPr lang="en-CA"/>
          </a:p>
        </p:txBody>
      </p:sp>
    </p:spTree>
    <p:extLst>
      <p:ext uri="{BB962C8B-B14F-4D97-AF65-F5344CB8AC3E}">
        <p14:creationId xmlns:p14="http://schemas.microsoft.com/office/powerpoint/2010/main" val="3361199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smtClean="0"/>
          </a:p>
          <a:p>
            <a:r>
              <a:rPr lang="en-CA" dirty="0" smtClean="0"/>
              <a:t>People are some of your greatest  resources.</a:t>
            </a:r>
          </a:p>
          <a:p>
            <a:endParaRPr lang="en-CA" dirty="0" smtClean="0"/>
          </a:p>
          <a:p>
            <a:r>
              <a:rPr lang="en-CA" dirty="0" smtClean="0"/>
              <a:t>There will be Adobe Connect sessions designed to help you on</a:t>
            </a:r>
            <a:r>
              <a:rPr lang="en-CA" baseline="0" dirty="0" smtClean="0"/>
              <a:t> a range of themes. </a:t>
            </a:r>
            <a:r>
              <a:rPr lang="en-CA" dirty="0" smtClean="0"/>
              <a:t>Watch</a:t>
            </a:r>
            <a:r>
              <a:rPr lang="en-CA" baseline="0" dirty="0" smtClean="0"/>
              <a:t>  </a:t>
            </a:r>
            <a:r>
              <a:rPr lang="en-CA" baseline="0" dirty="0" err="1" smtClean="0"/>
              <a:t>EduGAINS</a:t>
            </a:r>
            <a:r>
              <a:rPr lang="en-CA" baseline="0" dirty="0" smtClean="0"/>
              <a:t> for details and sign up.</a:t>
            </a:r>
          </a:p>
          <a:p>
            <a:endParaRPr lang="en-CA" baseline="0" dirty="0" smtClean="0"/>
          </a:p>
          <a:p>
            <a:r>
              <a:rPr lang="en-CA" dirty="0" smtClean="0"/>
              <a:t>Provincial Professional Learning Facilitators can be accessed through Provincial Math Leads. Come to the Resource Room to put names,</a:t>
            </a:r>
            <a:r>
              <a:rPr lang="en-CA" baseline="0" dirty="0" smtClean="0"/>
              <a:t> </a:t>
            </a:r>
            <a:r>
              <a:rPr lang="en-CA" dirty="0" smtClean="0"/>
              <a:t>faces, and titles together.</a:t>
            </a:r>
          </a:p>
          <a:p>
            <a:endParaRPr lang="en-CA" dirty="0" smtClean="0"/>
          </a:p>
          <a:p>
            <a:r>
              <a:rPr lang="en-CA" dirty="0" smtClean="0"/>
              <a:t>We</a:t>
            </a:r>
            <a:r>
              <a:rPr lang="en-CA" baseline="0" dirty="0" smtClean="0"/>
              <a:t> intend your time at CAMPPP as initial provincial networking that will be followed up by regional sessions this coming Fall and Spring. Stay tuned.</a:t>
            </a:r>
            <a:endParaRPr lang="en-CA" dirty="0"/>
          </a:p>
        </p:txBody>
      </p:sp>
      <p:sp>
        <p:nvSpPr>
          <p:cNvPr id="4" name="Slide Number Placeholder 3"/>
          <p:cNvSpPr>
            <a:spLocks noGrp="1"/>
          </p:cNvSpPr>
          <p:nvPr>
            <p:ph type="sldNum" sz="quarter" idx="10"/>
          </p:nvPr>
        </p:nvSpPr>
        <p:spPr/>
        <p:txBody>
          <a:bodyPr/>
          <a:lstStyle/>
          <a:p>
            <a:fld id="{6B09BA2E-DA01-4BF6-ADA6-2B6187BC8B5C}"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Print and electronic resources can be used on your own, at</a:t>
            </a:r>
            <a:r>
              <a:rPr lang="en-CA" baseline="0" dirty="0" smtClean="0"/>
              <a:t> your own pace, </a:t>
            </a:r>
            <a:r>
              <a:rPr lang="en-CA" dirty="0" smtClean="0"/>
              <a:t>and at your participants’ paces.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Content</a:t>
            </a:r>
            <a:r>
              <a:rPr lang="en-CA" baseline="0" dirty="0" smtClean="0"/>
              <a:t> topics</a:t>
            </a:r>
            <a:r>
              <a:rPr lang="en-CA" dirty="0" smtClean="0"/>
              <a:t> for resources have been chosen based on analysis of students’ achievement data and on student and teacher surveys regarding topics challenging to learn</a:t>
            </a:r>
            <a:r>
              <a:rPr lang="en-CA" baseline="0" dirty="0" smtClean="0"/>
              <a:t> and tough to teach</a:t>
            </a:r>
            <a:r>
              <a:rPr lang="en-CA" dirty="0" smtClean="0"/>
              <a:t>. We have incorporated in</a:t>
            </a:r>
            <a:r>
              <a:rPr lang="en-CA" baseline="0" dirty="0" smtClean="0"/>
              <a:t>-depth support around key instructional approaches in all resources. Key instructional approaches include: three-part lesson design; ongoing assessment for, of, and as learning; explicit learning goals; teaching through problem solving; differentiation of instruction to name a few.</a:t>
            </a:r>
            <a:endParaRPr lang="en-CA"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endParaRPr lang="en-CA" dirty="0"/>
          </a:p>
        </p:txBody>
      </p:sp>
      <p:sp>
        <p:nvSpPr>
          <p:cNvPr id="4" name="Slide Number Placeholder 3"/>
          <p:cNvSpPr>
            <a:spLocks noGrp="1"/>
          </p:cNvSpPr>
          <p:nvPr>
            <p:ph type="sldNum" sz="quarter" idx="10"/>
          </p:nvPr>
        </p:nvSpPr>
        <p:spPr/>
        <p:txBody>
          <a:bodyPr/>
          <a:lstStyle/>
          <a:p>
            <a:fld id="{6B09BA2E-DA01-4BF6-ADA6-2B6187BC8B5C}" type="slidenum">
              <a:rPr lang="en-CA" smtClean="0"/>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a:t>
            </a:r>
            <a:r>
              <a:rPr lang="en-CA" baseline="0" dirty="0" smtClean="0"/>
              <a:t> </a:t>
            </a:r>
            <a:r>
              <a:rPr lang="en-CA" dirty="0" smtClean="0"/>
              <a:t>developers, researchers, and educators across Ontario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 of educators and their students.</a:t>
            </a:r>
            <a:r>
              <a:rPr lang="en-CA" baseline="0" dirty="0" smtClean="0"/>
              <a:t> </a:t>
            </a:r>
            <a:r>
              <a:rPr lang="en-CA" dirty="0" smtClean="0"/>
              <a:t>The same lesson templates are used across multiple grade bands, making it easy to address your key theme with grade-specific</a:t>
            </a:r>
            <a:r>
              <a:rPr lang="en-CA" baseline="0" dirty="0" smtClean="0"/>
              <a:t> content.</a:t>
            </a:r>
            <a:endParaRPr lang="en-CA"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These</a:t>
            </a:r>
            <a:r>
              <a:rPr lang="en-CA" baseline="0" dirty="0" smtClean="0"/>
              <a:t> resources took months and years to develop and field-test. You don’t enough time to develop the same calibre of resources, and you don no want to message to teachers that they should develop from scratch either. You and teachers will develop better lessons if you build on the work done for you.</a:t>
            </a:r>
            <a:endParaRPr lang="en-CA"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By taking advantage of ministry-provided resources for your content, you will have time to plan the facilitation aspects of your session.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endParaRPr lang="en-CA" dirty="0"/>
          </a:p>
        </p:txBody>
      </p:sp>
      <p:sp>
        <p:nvSpPr>
          <p:cNvPr id="4" name="Slide Number Placeholder 3"/>
          <p:cNvSpPr>
            <a:spLocks noGrp="1"/>
          </p:cNvSpPr>
          <p:nvPr>
            <p:ph type="sldNum" sz="quarter" idx="10"/>
          </p:nvPr>
        </p:nvSpPr>
        <p:spPr/>
        <p:txBody>
          <a:bodyPr/>
          <a:lstStyle/>
          <a:p>
            <a:fld id="{6B09BA2E-DA01-4BF6-ADA6-2B6187BC8B5C}" type="slidenum">
              <a:rPr lang="en-CA" smtClean="0"/>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Find a piece</a:t>
            </a:r>
            <a:r>
              <a:rPr lang="en-CA" baseline="0" dirty="0" smtClean="0"/>
              <a:t> of paper.. Write the numbers 1 to 10.  </a:t>
            </a:r>
            <a:endParaRPr lang="en-CA" dirty="0"/>
          </a:p>
        </p:txBody>
      </p:sp>
      <p:sp>
        <p:nvSpPr>
          <p:cNvPr id="4" name="Slide Number Placeholder 3"/>
          <p:cNvSpPr>
            <a:spLocks noGrp="1"/>
          </p:cNvSpPr>
          <p:nvPr>
            <p:ph type="sldNum" sz="quarter" idx="10"/>
          </p:nvPr>
        </p:nvSpPr>
        <p:spPr/>
        <p:txBody>
          <a:bodyPr/>
          <a:lstStyle/>
          <a:p>
            <a:fld id="{01326D0E-DA66-4DC5-8D7D-340EAEDE60B5}" type="slidenum">
              <a:rPr lang="en-CA" smtClean="0"/>
              <a:t>7</a:t>
            </a:fld>
            <a:endParaRPr lang="en-CA"/>
          </a:p>
        </p:txBody>
      </p:sp>
    </p:spTree>
    <p:extLst>
      <p:ext uri="{BB962C8B-B14F-4D97-AF65-F5344CB8AC3E}">
        <p14:creationId xmlns:p14="http://schemas.microsoft.com/office/powerpoint/2010/main" val="3811044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doing math with your child</a:t>
            </a:r>
          </a:p>
          <a:p>
            <a:r>
              <a:rPr lang="en-CA" dirty="0" smtClean="0"/>
              <a:t>http://www.edugains.ca/resourcesLNS/ParentResources/ParentGuideNum.pdf</a:t>
            </a:r>
          </a:p>
          <a:p>
            <a:endParaRPr lang="en-CA" dirty="0"/>
          </a:p>
        </p:txBody>
      </p:sp>
      <p:sp>
        <p:nvSpPr>
          <p:cNvPr id="4" name="Slide Number Placeholder 3"/>
          <p:cNvSpPr>
            <a:spLocks noGrp="1"/>
          </p:cNvSpPr>
          <p:nvPr>
            <p:ph type="sldNum" sz="quarter" idx="10"/>
          </p:nvPr>
        </p:nvSpPr>
        <p:spPr/>
        <p:txBody>
          <a:bodyPr/>
          <a:lstStyle/>
          <a:p>
            <a:fld id="{0EC78092-DD71-492D-8065-CB6FF7FD6F7A}" type="slidenum">
              <a:rPr lang="en-CA" smtClean="0">
                <a:solidFill>
                  <a:prstClr val="black"/>
                </a:solidFill>
              </a:rPr>
              <a:pPr/>
              <a:t>8</a:t>
            </a:fld>
            <a:endParaRPr lang="en-CA">
              <a:solidFill>
                <a:prstClr val="black"/>
              </a:solidFill>
            </a:endParaRPr>
          </a:p>
        </p:txBody>
      </p:sp>
    </p:spTree>
    <p:extLst>
      <p:ext uri="{BB962C8B-B14F-4D97-AF65-F5344CB8AC3E}">
        <p14:creationId xmlns:p14="http://schemas.microsoft.com/office/powerpoint/2010/main" val="184971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Paying attention to proportional reasoning</a:t>
            </a:r>
          </a:p>
          <a:p>
            <a:r>
              <a:rPr lang="en-CA" dirty="0" smtClean="0"/>
              <a:t>http://www.edugains.ca/resourcesLNS/MathematicsFoundationalPrinciples/ProportionReason.pdf</a:t>
            </a:r>
            <a:endParaRPr lang="en-CA" dirty="0"/>
          </a:p>
        </p:txBody>
      </p:sp>
      <p:sp>
        <p:nvSpPr>
          <p:cNvPr id="4" name="Slide Number Placeholder 3"/>
          <p:cNvSpPr>
            <a:spLocks noGrp="1"/>
          </p:cNvSpPr>
          <p:nvPr>
            <p:ph type="sldNum" sz="quarter" idx="10"/>
          </p:nvPr>
        </p:nvSpPr>
        <p:spPr/>
        <p:txBody>
          <a:bodyPr/>
          <a:lstStyle/>
          <a:p>
            <a:fld id="{0EC78092-DD71-492D-8065-CB6FF7FD6F7A}" type="slidenum">
              <a:rPr lang="en-CA" smtClean="0">
                <a:solidFill>
                  <a:prstClr val="black"/>
                </a:solidFill>
              </a:rPr>
              <a:pPr/>
              <a:t>9</a:t>
            </a:fld>
            <a:endParaRPr lang="en-CA">
              <a:solidFill>
                <a:prstClr val="black"/>
              </a:solidFill>
            </a:endParaRPr>
          </a:p>
        </p:txBody>
      </p:sp>
    </p:spTree>
    <p:extLst>
      <p:ext uri="{BB962C8B-B14F-4D97-AF65-F5344CB8AC3E}">
        <p14:creationId xmlns:p14="http://schemas.microsoft.com/office/powerpoint/2010/main" val="184971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401175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219827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1380781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14248657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F33CCA0-94DD-2947-9746-90B0221EB69D}" type="datetimeFigureOut">
              <a:rPr lang="en-US" smtClean="0"/>
              <a:t>8/8/2013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134434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7F33CCA0-94DD-2947-9746-90B0221EB69D}" type="datetimeFigureOut">
              <a:rPr lang="en-US" smtClean="0"/>
              <a:t>8/8/2013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412207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F33CCA0-94DD-2947-9746-90B0221EB69D}" type="datetimeFigureOut">
              <a:rPr lang="en-US" smtClean="0"/>
              <a:t>8/8/2013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4011397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F33CCA0-94DD-2947-9746-90B0221EB69D}" type="datetimeFigureOut">
              <a:rPr lang="en-US" smtClean="0"/>
              <a:t>8/8/2013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405854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3CCA0-94DD-2947-9746-90B0221EB69D}" type="datetimeFigureOut">
              <a:rPr lang="en-US" smtClean="0"/>
              <a:t>8/8/2013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3284070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t>8/8/2013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3740027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t>8/8/2013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t>‹#›</a:t>
            </a:fld>
            <a:endParaRPr lang="en-US"/>
          </a:p>
        </p:txBody>
      </p:sp>
    </p:spTree>
    <p:extLst>
      <p:ext uri="{BB962C8B-B14F-4D97-AF65-F5344CB8AC3E}">
        <p14:creationId xmlns:p14="http://schemas.microsoft.com/office/powerpoint/2010/main" val="1153231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3CCA0-94DD-2947-9746-90B0221EB69D}" type="datetimeFigureOut">
              <a:rPr lang="en-US" smtClean="0"/>
              <a:t>8/8/2013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3FA57-51B7-AA47-BE1A-71E8456F4E51}" type="slidenum">
              <a:rPr lang="en-US" smtClean="0"/>
              <a:t>‹#›</a:t>
            </a:fld>
            <a:endParaRPr lang="en-US"/>
          </a:p>
        </p:txBody>
      </p:sp>
      <p:sp>
        <p:nvSpPr>
          <p:cNvPr id="7" name="Right Triangle 6"/>
          <p:cNvSpPr/>
          <p:nvPr userDrawn="1"/>
        </p:nvSpPr>
        <p:spPr>
          <a:xfrm>
            <a:off x="0" y="5984240"/>
            <a:ext cx="9144000" cy="873760"/>
          </a:xfrm>
          <a:prstGeom prst="rtTriangle">
            <a:avLst/>
          </a:prstGeom>
          <a:gradFill flip="none" rotWithShape="1">
            <a:gsLst>
              <a:gs pos="0">
                <a:srgbClr val="00A3DB"/>
              </a:gs>
              <a:gs pos="100000">
                <a:schemeClr val="accent1">
                  <a:tint val="50000"/>
                  <a:shade val="100000"/>
                  <a:satMod val="350000"/>
                </a:schemeClr>
              </a:gs>
            </a:gsLst>
            <a:lin ang="5400000" scaled="1"/>
            <a:tileRect/>
          </a:gradFill>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Right Triangle 7"/>
          <p:cNvSpPr/>
          <p:nvPr userDrawn="1"/>
        </p:nvSpPr>
        <p:spPr>
          <a:xfrm>
            <a:off x="0" y="6085840"/>
            <a:ext cx="9144000" cy="772160"/>
          </a:xfrm>
          <a:prstGeom prst="rtTriangle">
            <a:avLst/>
          </a:prstGeom>
          <a:gradFill flip="none" rotWithShape="1">
            <a:gsLst>
              <a:gs pos="0">
                <a:srgbClr val="00A3DB"/>
              </a:gs>
              <a:gs pos="100000">
                <a:schemeClr val="accent1">
                  <a:tint val="50000"/>
                  <a:shade val="100000"/>
                  <a:satMod val="35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9" name="Picture 2"/>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28270" y="6350000"/>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554451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wmf"/><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2026" y="339203"/>
            <a:ext cx="3209894" cy="1669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622" y="1095982"/>
            <a:ext cx="4488453" cy="3604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ctrTitle"/>
          </p:nvPr>
        </p:nvSpPr>
        <p:spPr>
          <a:xfrm>
            <a:off x="1043608" y="4797152"/>
            <a:ext cx="6984776" cy="1539602"/>
          </a:xfrm>
        </p:spPr>
        <p:txBody>
          <a:bodyPr>
            <a:normAutofit/>
          </a:bodyPr>
          <a:lstStyle/>
          <a:p>
            <a:r>
              <a:rPr lang="en-CA" dirty="0" smtClean="0"/>
              <a:t>Resources - brought to you by the Ministry of Education </a:t>
            </a:r>
            <a:endParaRPr lang="en-CA" dirty="0"/>
          </a:p>
        </p:txBody>
      </p:sp>
    </p:spTree>
    <p:extLst>
      <p:ext uri="{BB962C8B-B14F-4D97-AF65-F5344CB8AC3E}">
        <p14:creationId xmlns:p14="http://schemas.microsoft.com/office/powerpoint/2010/main" val="319846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Name that Resource</a:t>
            </a:r>
            <a:endParaRPr lang="en-CA" dirty="0"/>
          </a:p>
        </p:txBody>
      </p:sp>
      <p:sp>
        <p:nvSpPr>
          <p:cNvPr id="3" name="TextBox 2"/>
          <p:cNvSpPr txBox="1"/>
          <p:nvPr/>
        </p:nvSpPr>
        <p:spPr>
          <a:xfrm>
            <a:off x="755576" y="1340768"/>
            <a:ext cx="576064" cy="523220"/>
          </a:xfrm>
          <a:prstGeom prst="rect">
            <a:avLst/>
          </a:prstGeom>
          <a:noFill/>
        </p:spPr>
        <p:txBody>
          <a:bodyPr wrap="square" rtlCol="0">
            <a:spAutoFit/>
          </a:bodyPr>
          <a:lstStyle/>
          <a:p>
            <a:r>
              <a:rPr lang="en-CA" sz="2800" dirty="0" smtClean="0">
                <a:solidFill>
                  <a:prstClr val="black"/>
                </a:solidFill>
              </a:rPr>
              <a:t>#4</a:t>
            </a:r>
            <a:endParaRPr lang="en-CA" sz="2800" dirty="0">
              <a:solidFill>
                <a:prstClr val="black"/>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6452" y="1326292"/>
            <a:ext cx="3429000" cy="461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08234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Name that Resource</a:t>
            </a:r>
            <a:endParaRPr lang="en-CA" dirty="0"/>
          </a:p>
        </p:txBody>
      </p:sp>
      <p:sp>
        <p:nvSpPr>
          <p:cNvPr id="3" name="TextBox 2"/>
          <p:cNvSpPr txBox="1"/>
          <p:nvPr/>
        </p:nvSpPr>
        <p:spPr>
          <a:xfrm>
            <a:off x="755576" y="1340768"/>
            <a:ext cx="576064" cy="523220"/>
          </a:xfrm>
          <a:prstGeom prst="rect">
            <a:avLst/>
          </a:prstGeom>
          <a:noFill/>
        </p:spPr>
        <p:txBody>
          <a:bodyPr wrap="square" rtlCol="0">
            <a:spAutoFit/>
          </a:bodyPr>
          <a:lstStyle/>
          <a:p>
            <a:r>
              <a:rPr lang="en-CA" sz="2800" dirty="0" smtClean="0">
                <a:solidFill>
                  <a:prstClr val="black"/>
                </a:solidFill>
              </a:rPr>
              <a:t>#5</a:t>
            </a:r>
            <a:endParaRPr lang="en-CA" sz="2800" dirty="0">
              <a:solidFill>
                <a:prstClr val="black"/>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484784"/>
            <a:ext cx="7238702" cy="3963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1459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Don’t Reinvent the Wheel</a:t>
            </a:r>
            <a:endParaRPr lang="en-CA" dirty="0"/>
          </a:p>
        </p:txBody>
      </p:sp>
      <p:sp>
        <p:nvSpPr>
          <p:cNvPr id="3" name="Content Placeholder 2"/>
          <p:cNvSpPr>
            <a:spLocks noGrp="1"/>
          </p:cNvSpPr>
          <p:nvPr>
            <p:ph idx="1"/>
          </p:nvPr>
        </p:nvSpPr>
        <p:spPr/>
        <p:txBody>
          <a:bodyPr/>
          <a:lstStyle/>
          <a:p>
            <a:r>
              <a:rPr lang="en-CA" dirty="0" smtClean="0"/>
              <a:t>See what resources are new and upcoming</a:t>
            </a:r>
          </a:p>
          <a:p>
            <a:r>
              <a:rPr lang="en-CA" dirty="0" smtClean="0"/>
              <a:t>Share experiences with your old favourites</a:t>
            </a:r>
          </a:p>
          <a:p>
            <a:r>
              <a:rPr lang="en-CA" dirty="0" smtClean="0"/>
              <a:t>Classroom D</a:t>
            </a:r>
          </a:p>
          <a:p>
            <a:pPr lvl="1"/>
            <a:r>
              <a:rPr lang="en-CA" dirty="0" smtClean="0"/>
              <a:t>Wednesday 4:30-5:30 pm</a:t>
            </a:r>
          </a:p>
          <a:p>
            <a:pPr lvl="1"/>
            <a:r>
              <a:rPr lang="en-CA" dirty="0" smtClean="0"/>
              <a:t>Wednesday 7:00-8:30 pm</a:t>
            </a:r>
          </a:p>
          <a:p>
            <a:pPr lvl="1"/>
            <a:r>
              <a:rPr lang="en-CA" dirty="0" smtClean="0"/>
              <a:t>Thursday  7:00-9:00 pm</a:t>
            </a:r>
          </a:p>
          <a:p>
            <a:r>
              <a:rPr lang="en-CA" dirty="0" smtClean="0"/>
              <a:t>Bring your lapto</a:t>
            </a:r>
            <a:r>
              <a:rPr lang="en-CA" dirty="0"/>
              <a:t>p</a:t>
            </a:r>
          </a:p>
        </p:txBody>
      </p:sp>
      <p:pic>
        <p:nvPicPr>
          <p:cNvPr id="3074" name="Picture 2" descr="G:\Clip Art\People\Cartoons (A - Cl)\Cave Men with Car.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3284984"/>
            <a:ext cx="3439262" cy="2212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9420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2026" y="339203"/>
            <a:ext cx="3209894" cy="1669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622" y="1095982"/>
            <a:ext cx="4488453" cy="3604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ctrTitle"/>
          </p:nvPr>
        </p:nvSpPr>
        <p:spPr>
          <a:xfrm>
            <a:off x="1043608" y="4797152"/>
            <a:ext cx="6984776" cy="1539602"/>
          </a:xfrm>
        </p:spPr>
        <p:txBody>
          <a:bodyPr>
            <a:normAutofit/>
          </a:bodyPr>
          <a:lstStyle/>
          <a:p>
            <a:r>
              <a:rPr lang="en-CA" dirty="0" smtClean="0"/>
              <a:t>Resources - brought to you by the Ministry of Education </a:t>
            </a:r>
            <a:endParaRPr lang="en-CA" dirty="0"/>
          </a:p>
        </p:txBody>
      </p:sp>
    </p:spTree>
    <p:extLst>
      <p:ext uri="{BB962C8B-B14F-4D97-AF65-F5344CB8AC3E}">
        <p14:creationId xmlns:p14="http://schemas.microsoft.com/office/powerpoint/2010/main" val="2010968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Job</a:t>
            </a:r>
            <a:endParaRPr lang="en-CA" dirty="0"/>
          </a:p>
        </p:txBody>
      </p:sp>
      <p:sp>
        <p:nvSpPr>
          <p:cNvPr id="3" name="Content Placeholder 2"/>
          <p:cNvSpPr>
            <a:spLocks noGrp="1"/>
          </p:cNvSpPr>
          <p:nvPr>
            <p:ph idx="1"/>
          </p:nvPr>
        </p:nvSpPr>
        <p:spPr/>
        <p:txBody>
          <a:bodyPr/>
          <a:lstStyle/>
          <a:p>
            <a:pPr>
              <a:buFont typeface="Wingdings" pitchFamily="2" charset="2"/>
              <a:buChar char="q"/>
            </a:pPr>
            <a:r>
              <a:rPr lang="en-CA" dirty="0" smtClean="0"/>
              <a:t> You are planning to facilitate a session for improving classroom practice</a:t>
            </a:r>
            <a:br>
              <a:rPr lang="en-CA" dirty="0" smtClean="0"/>
            </a:br>
            <a:endParaRPr lang="en-CA" dirty="0" smtClean="0"/>
          </a:p>
          <a:p>
            <a:pPr>
              <a:buFont typeface="Wingdings" pitchFamily="2" charset="2"/>
              <a:buChar char="q"/>
            </a:pPr>
            <a:r>
              <a:rPr lang="en-CA" dirty="0"/>
              <a:t> You have an opportunity to facilitate professional learning for system leaders, or influence school and/or board-level planning for professional learning in mathematics</a:t>
            </a:r>
          </a:p>
        </p:txBody>
      </p:sp>
    </p:spTree>
    <p:extLst>
      <p:ext uri="{BB962C8B-B14F-4D97-AF65-F5344CB8AC3E}">
        <p14:creationId xmlns:p14="http://schemas.microsoft.com/office/powerpoint/2010/main" val="3489119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Job</a:t>
            </a:r>
            <a:endParaRPr lang="en-CA" dirty="0"/>
          </a:p>
        </p:txBody>
      </p:sp>
      <p:sp>
        <p:nvSpPr>
          <p:cNvPr id="3" name="Content Placeholder 2"/>
          <p:cNvSpPr>
            <a:spLocks noGrp="1"/>
          </p:cNvSpPr>
          <p:nvPr>
            <p:ph idx="1"/>
          </p:nvPr>
        </p:nvSpPr>
        <p:spPr/>
        <p:txBody>
          <a:bodyPr/>
          <a:lstStyle/>
          <a:p>
            <a:pPr>
              <a:buFont typeface="Wingdings" pitchFamily="2" charset="2"/>
              <a:buChar char="q"/>
            </a:pPr>
            <a:r>
              <a:rPr lang="en-CA" dirty="0" smtClean="0"/>
              <a:t> </a:t>
            </a:r>
            <a:r>
              <a:rPr lang="en-CA" dirty="0" smtClean="0">
                <a:solidFill>
                  <a:schemeClr val="bg1">
                    <a:lumMod val="85000"/>
                  </a:schemeClr>
                </a:solidFill>
              </a:rPr>
              <a:t>You are planning to facilitate a session for improving classroom instruction</a:t>
            </a:r>
            <a:r>
              <a:rPr lang="en-CA" dirty="0" smtClean="0"/>
              <a:t/>
            </a:r>
            <a:br>
              <a:rPr lang="en-CA" dirty="0" smtClean="0"/>
            </a:br>
            <a:endParaRPr lang="en-CA" dirty="0" smtClean="0"/>
          </a:p>
          <a:p>
            <a:pPr>
              <a:buFont typeface="Wingdings" pitchFamily="2" charset="2"/>
              <a:buChar char="q"/>
            </a:pPr>
            <a:r>
              <a:rPr lang="en-CA" dirty="0"/>
              <a:t> </a:t>
            </a:r>
            <a:r>
              <a:rPr lang="en-CA" dirty="0" smtClean="0"/>
              <a:t>You have an opportunity to facilitate professional learning for system leaders, or influence school and/or board-level planning for professional learning in mathematics</a:t>
            </a:r>
            <a:endParaRPr lang="en-CA" dirty="0"/>
          </a:p>
        </p:txBody>
      </p:sp>
      <p:sp>
        <p:nvSpPr>
          <p:cNvPr id="4" name="TextBox 3"/>
          <p:cNvSpPr txBox="1"/>
          <p:nvPr/>
        </p:nvSpPr>
        <p:spPr>
          <a:xfrm>
            <a:off x="251520" y="2660719"/>
            <a:ext cx="720080" cy="1200329"/>
          </a:xfrm>
          <a:prstGeom prst="rect">
            <a:avLst/>
          </a:prstGeom>
          <a:noFill/>
        </p:spPr>
        <p:txBody>
          <a:bodyPr wrap="square" rtlCol="0">
            <a:spAutoFit/>
          </a:bodyPr>
          <a:lstStyle/>
          <a:p>
            <a:r>
              <a:rPr lang="en-CA" sz="7200" dirty="0" smtClean="0">
                <a:solidFill>
                  <a:srgbClr val="FF0000"/>
                </a:solidFill>
                <a:latin typeface="Courier New"/>
                <a:cs typeface="Courier New"/>
              </a:rPr>
              <a:t>√</a:t>
            </a:r>
            <a:endParaRPr lang="en-CA" sz="7200" dirty="0">
              <a:solidFill>
                <a:srgbClr val="FF0000"/>
              </a:solidFill>
            </a:endParaRPr>
          </a:p>
        </p:txBody>
      </p:sp>
    </p:spTree>
    <p:extLst>
      <p:ext uri="{BB962C8B-B14F-4D97-AF65-F5344CB8AC3E}">
        <p14:creationId xmlns:p14="http://schemas.microsoft.com/office/powerpoint/2010/main" val="3188837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Resources?</a:t>
            </a:r>
            <a:endParaRPr lang="en-CA" dirty="0"/>
          </a:p>
        </p:txBody>
      </p:sp>
      <p:sp>
        <p:nvSpPr>
          <p:cNvPr id="3" name="Content Placeholder 2"/>
          <p:cNvSpPr>
            <a:spLocks noGrp="1"/>
          </p:cNvSpPr>
          <p:nvPr>
            <p:ph idx="1"/>
          </p:nvPr>
        </p:nvSpPr>
        <p:spPr/>
        <p:txBody>
          <a:bodyPr/>
          <a:lstStyle/>
          <a:p>
            <a:pPr>
              <a:buNone/>
            </a:pPr>
            <a:r>
              <a:rPr lang="en-CA" dirty="0" smtClean="0"/>
              <a:t>People</a:t>
            </a:r>
          </a:p>
          <a:p>
            <a:r>
              <a:rPr lang="en-CA" dirty="0" smtClean="0"/>
              <a:t>Your co-</a:t>
            </a:r>
            <a:r>
              <a:rPr lang="en-CA" dirty="0" err="1" smtClean="0"/>
              <a:t>CAMPers</a:t>
            </a:r>
            <a:endParaRPr lang="en-CA" dirty="0" smtClean="0"/>
          </a:p>
          <a:p>
            <a:r>
              <a:rPr lang="en-CA" dirty="0" smtClean="0"/>
              <a:t>Provincial Math Leads </a:t>
            </a:r>
          </a:p>
          <a:p>
            <a:r>
              <a:rPr lang="en-CA" dirty="0" smtClean="0"/>
              <a:t>Professional Learning Facilitators</a:t>
            </a:r>
          </a:p>
          <a:p>
            <a:r>
              <a:rPr lang="en-CA" dirty="0" smtClean="0"/>
              <a:t>K-12 regional sessions</a:t>
            </a:r>
            <a:endParaRPr lang="en-CA" dirty="0"/>
          </a:p>
        </p:txBody>
      </p:sp>
      <p:pic>
        <p:nvPicPr>
          <p:cNvPr id="4098" name="Picture 2" descr="G:\Clip Art\Outdoor Recreation (Part 2)\Camping (A - H)\Campfire 2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2708920"/>
            <a:ext cx="2808312" cy="3322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18970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Resources?</a:t>
            </a:r>
            <a:endParaRPr lang="en-CA" dirty="0"/>
          </a:p>
        </p:txBody>
      </p:sp>
      <p:sp>
        <p:nvSpPr>
          <p:cNvPr id="3" name="Content Placeholder 2"/>
          <p:cNvSpPr>
            <a:spLocks noGrp="1"/>
          </p:cNvSpPr>
          <p:nvPr>
            <p:ph idx="1"/>
          </p:nvPr>
        </p:nvSpPr>
        <p:spPr/>
        <p:txBody>
          <a:bodyPr>
            <a:normAutofit lnSpcReduction="10000"/>
          </a:bodyPr>
          <a:lstStyle/>
          <a:p>
            <a:pPr>
              <a:buNone/>
            </a:pPr>
            <a:r>
              <a:rPr lang="en-CA" dirty="0" smtClean="0"/>
              <a:t>Electronic and Print</a:t>
            </a:r>
          </a:p>
          <a:p>
            <a:r>
              <a:rPr lang="en-CA" dirty="0" smtClean="0"/>
              <a:t>Adobe Presenter interviews with experts</a:t>
            </a:r>
          </a:p>
          <a:p>
            <a:r>
              <a:rPr lang="en-CA" dirty="0" smtClean="0"/>
              <a:t>Adobe Presenter interviews with board-level leaders </a:t>
            </a:r>
          </a:p>
          <a:p>
            <a:r>
              <a:rPr lang="en-CA" dirty="0" smtClean="0"/>
              <a:t>One-page synopses</a:t>
            </a:r>
          </a:p>
          <a:p>
            <a:r>
              <a:rPr lang="en-CA" dirty="0" smtClean="0"/>
              <a:t>Whole sections of multiple websites</a:t>
            </a:r>
          </a:p>
          <a:p>
            <a:r>
              <a:rPr lang="en-CA" dirty="0" smtClean="0"/>
              <a:t>Monographs</a:t>
            </a:r>
          </a:p>
          <a:p>
            <a:r>
              <a:rPr lang="en-CA" dirty="0" smtClean="0"/>
              <a:t>Frameworks and Guides</a:t>
            </a:r>
          </a:p>
          <a:p>
            <a:endParaRPr lang="en-CA"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0164" y="3273361"/>
            <a:ext cx="1541300" cy="118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2801" y="4661261"/>
            <a:ext cx="1189037"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 y="274638"/>
            <a:ext cx="1496535" cy="1113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86468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Use These Resources?</a:t>
            </a:r>
            <a:endParaRPr lang="en-CA" dirty="0"/>
          </a:p>
        </p:txBody>
      </p:sp>
      <p:sp>
        <p:nvSpPr>
          <p:cNvPr id="3" name="Content Placeholder 2"/>
          <p:cNvSpPr>
            <a:spLocks noGrp="1"/>
          </p:cNvSpPr>
          <p:nvPr>
            <p:ph idx="1"/>
          </p:nvPr>
        </p:nvSpPr>
        <p:spPr/>
        <p:txBody>
          <a:bodyPr/>
          <a:lstStyle/>
          <a:p>
            <a:r>
              <a:rPr lang="en-CA" dirty="0" smtClean="0"/>
              <a:t>Discover successful approaches in other boards</a:t>
            </a:r>
          </a:p>
          <a:p>
            <a:r>
              <a:rPr lang="en-CA" dirty="0" smtClean="0"/>
              <a:t>Gain confidence and back up your recommendations up with evidence </a:t>
            </a:r>
          </a:p>
          <a:p>
            <a:r>
              <a:rPr lang="en-CA" dirty="0" smtClean="0"/>
              <a:t>Access research-affirmed criteria for monitoring progress with respect to school and board improvement plans(SIPSA, BIPSA)</a:t>
            </a:r>
          </a:p>
          <a:p>
            <a:endParaRPr lang="en-CA" dirty="0" smtClean="0"/>
          </a:p>
          <a:p>
            <a:endParaRPr lang="en-CA" dirty="0"/>
          </a:p>
        </p:txBody>
      </p:sp>
      <p:pic>
        <p:nvPicPr>
          <p:cNvPr id="6146" name="Picture 2" descr="C:\Users\agrafton\Pictures\2013-07-18 Art Explosion - Disk 4\Clip Art\Education &amp; Schools (Part 1)\Cartoons (A - Co)\Check Mark 2.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2132856"/>
            <a:ext cx="1831142"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7054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Name that Resource</a:t>
            </a:r>
            <a:endParaRPr lang="en-CA" dirty="0"/>
          </a:p>
        </p:txBody>
      </p:sp>
      <p:sp>
        <p:nvSpPr>
          <p:cNvPr id="3" name="TextBox 2"/>
          <p:cNvSpPr txBox="1"/>
          <p:nvPr/>
        </p:nvSpPr>
        <p:spPr>
          <a:xfrm>
            <a:off x="755576" y="1340768"/>
            <a:ext cx="576064" cy="523220"/>
          </a:xfrm>
          <a:prstGeom prst="rect">
            <a:avLst/>
          </a:prstGeom>
          <a:noFill/>
        </p:spPr>
        <p:txBody>
          <a:bodyPr wrap="square" rtlCol="0">
            <a:spAutoFit/>
          </a:bodyPr>
          <a:lstStyle/>
          <a:p>
            <a:r>
              <a:rPr lang="en-CA" sz="2800" dirty="0" smtClean="0">
                <a:solidFill>
                  <a:prstClr val="black"/>
                </a:solidFill>
              </a:rPr>
              <a:t>#6</a:t>
            </a:r>
            <a:endParaRPr lang="en-CA" sz="2800" dirty="0">
              <a:solidFill>
                <a:prstClr val="black"/>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2276872"/>
            <a:ext cx="4010753" cy="31411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2866" y="2268499"/>
            <a:ext cx="3843590" cy="3149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9262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Job</a:t>
            </a:r>
            <a:endParaRPr lang="en-CA" dirty="0"/>
          </a:p>
        </p:txBody>
      </p:sp>
      <p:sp>
        <p:nvSpPr>
          <p:cNvPr id="3" name="Content Placeholder 2"/>
          <p:cNvSpPr>
            <a:spLocks noGrp="1"/>
          </p:cNvSpPr>
          <p:nvPr>
            <p:ph idx="1"/>
          </p:nvPr>
        </p:nvSpPr>
        <p:spPr/>
        <p:txBody>
          <a:bodyPr/>
          <a:lstStyle/>
          <a:p>
            <a:pPr>
              <a:buFont typeface="Wingdings" pitchFamily="2" charset="2"/>
              <a:buChar char="q"/>
            </a:pPr>
            <a:r>
              <a:rPr lang="en-CA" dirty="0" smtClean="0"/>
              <a:t> You are planning to facilitate a session for improving classroom practice</a:t>
            </a:r>
            <a:br>
              <a:rPr lang="en-CA" dirty="0" smtClean="0"/>
            </a:br>
            <a:endParaRPr lang="en-CA" dirty="0" smtClean="0"/>
          </a:p>
          <a:p>
            <a:pPr>
              <a:buFont typeface="Wingdings" pitchFamily="2" charset="2"/>
              <a:buChar char="q"/>
            </a:pPr>
            <a:r>
              <a:rPr lang="en-CA" dirty="0"/>
              <a:t> You have an opportunity to facilitate professional learning for system leaders, or influence school and/or board-level planning for professional learning in mathematics</a:t>
            </a:r>
          </a:p>
        </p:txBody>
      </p:sp>
    </p:spTree>
    <p:extLst>
      <p:ext uri="{BB962C8B-B14F-4D97-AF65-F5344CB8AC3E}">
        <p14:creationId xmlns:p14="http://schemas.microsoft.com/office/powerpoint/2010/main" val="24116050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Name that Resource</a:t>
            </a:r>
            <a:endParaRPr lang="en-CA" dirty="0"/>
          </a:p>
        </p:txBody>
      </p:sp>
      <p:sp>
        <p:nvSpPr>
          <p:cNvPr id="3" name="TextBox 2"/>
          <p:cNvSpPr txBox="1"/>
          <p:nvPr/>
        </p:nvSpPr>
        <p:spPr>
          <a:xfrm>
            <a:off x="755576" y="1340768"/>
            <a:ext cx="576064" cy="523220"/>
          </a:xfrm>
          <a:prstGeom prst="rect">
            <a:avLst/>
          </a:prstGeom>
          <a:noFill/>
        </p:spPr>
        <p:txBody>
          <a:bodyPr wrap="square" rtlCol="0">
            <a:spAutoFit/>
          </a:bodyPr>
          <a:lstStyle/>
          <a:p>
            <a:r>
              <a:rPr lang="en-CA" sz="2800" dirty="0" smtClean="0">
                <a:solidFill>
                  <a:prstClr val="black"/>
                </a:solidFill>
              </a:rPr>
              <a:t>#7</a:t>
            </a:r>
            <a:endParaRPr lang="en-CA" sz="2800" dirty="0">
              <a:solidFill>
                <a:prstClr val="black"/>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602378"/>
            <a:ext cx="6417728" cy="4058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55827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Name that Resource</a:t>
            </a:r>
            <a:endParaRPr lang="en-CA" dirty="0"/>
          </a:p>
        </p:txBody>
      </p:sp>
      <p:sp>
        <p:nvSpPr>
          <p:cNvPr id="3" name="TextBox 2"/>
          <p:cNvSpPr txBox="1"/>
          <p:nvPr/>
        </p:nvSpPr>
        <p:spPr>
          <a:xfrm>
            <a:off x="755576" y="1340768"/>
            <a:ext cx="576064" cy="523220"/>
          </a:xfrm>
          <a:prstGeom prst="rect">
            <a:avLst/>
          </a:prstGeom>
          <a:noFill/>
        </p:spPr>
        <p:txBody>
          <a:bodyPr wrap="square" rtlCol="0">
            <a:spAutoFit/>
          </a:bodyPr>
          <a:lstStyle/>
          <a:p>
            <a:r>
              <a:rPr lang="en-CA" sz="2800" dirty="0" smtClean="0">
                <a:solidFill>
                  <a:prstClr val="black"/>
                </a:solidFill>
              </a:rPr>
              <a:t>#8</a:t>
            </a:r>
            <a:endParaRPr lang="en-CA" sz="2800" dirty="0">
              <a:solidFill>
                <a:prstClr val="black"/>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3707" y="1833737"/>
            <a:ext cx="6405435" cy="4106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18666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Name that Resource</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1484784"/>
            <a:ext cx="5262091" cy="4285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55576" y="1340768"/>
            <a:ext cx="864096" cy="523220"/>
          </a:xfrm>
          <a:prstGeom prst="rect">
            <a:avLst/>
          </a:prstGeom>
          <a:noFill/>
        </p:spPr>
        <p:txBody>
          <a:bodyPr wrap="square" rtlCol="0">
            <a:spAutoFit/>
          </a:bodyPr>
          <a:lstStyle/>
          <a:p>
            <a:r>
              <a:rPr lang="en-CA" sz="2800" dirty="0" smtClean="0">
                <a:solidFill>
                  <a:prstClr val="black"/>
                </a:solidFill>
              </a:rPr>
              <a:t>#</a:t>
            </a:r>
            <a:r>
              <a:rPr lang="en-CA" sz="2800" dirty="0">
                <a:solidFill>
                  <a:prstClr val="black"/>
                </a:solidFill>
              </a:rPr>
              <a:t>9</a:t>
            </a:r>
          </a:p>
        </p:txBody>
      </p:sp>
    </p:spTree>
    <p:extLst>
      <p:ext uri="{BB962C8B-B14F-4D97-AF65-F5344CB8AC3E}">
        <p14:creationId xmlns:p14="http://schemas.microsoft.com/office/powerpoint/2010/main" val="36106822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Name that Resource</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3199" y="1602378"/>
            <a:ext cx="7051377" cy="4110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55576" y="1340768"/>
            <a:ext cx="864096" cy="523220"/>
          </a:xfrm>
          <a:prstGeom prst="rect">
            <a:avLst/>
          </a:prstGeom>
          <a:noFill/>
        </p:spPr>
        <p:txBody>
          <a:bodyPr wrap="square" rtlCol="0">
            <a:spAutoFit/>
          </a:bodyPr>
          <a:lstStyle/>
          <a:p>
            <a:r>
              <a:rPr lang="en-CA" sz="2800" dirty="0" smtClean="0">
                <a:solidFill>
                  <a:prstClr val="black"/>
                </a:solidFill>
              </a:rPr>
              <a:t>#10</a:t>
            </a:r>
            <a:endParaRPr lang="en-CA" sz="2800" dirty="0">
              <a:solidFill>
                <a:prstClr val="black"/>
              </a:solidFill>
            </a:endParaRPr>
          </a:p>
        </p:txBody>
      </p:sp>
    </p:spTree>
    <p:extLst>
      <p:ext uri="{BB962C8B-B14F-4D97-AF65-F5344CB8AC3E}">
        <p14:creationId xmlns:p14="http://schemas.microsoft.com/office/powerpoint/2010/main" val="38514183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Be a Champion for Mathematics</a:t>
            </a:r>
            <a:endParaRPr lang="en-CA" dirty="0"/>
          </a:p>
        </p:txBody>
      </p:sp>
      <p:sp>
        <p:nvSpPr>
          <p:cNvPr id="3" name="Content Placeholder 2"/>
          <p:cNvSpPr>
            <a:spLocks noGrp="1"/>
          </p:cNvSpPr>
          <p:nvPr>
            <p:ph idx="1"/>
          </p:nvPr>
        </p:nvSpPr>
        <p:spPr/>
        <p:txBody>
          <a:bodyPr/>
          <a:lstStyle/>
          <a:p>
            <a:r>
              <a:rPr lang="en-CA" dirty="0" smtClean="0"/>
              <a:t>See what resources are new and upcoming</a:t>
            </a:r>
          </a:p>
          <a:p>
            <a:r>
              <a:rPr lang="en-CA" dirty="0" smtClean="0"/>
              <a:t>Share experiences with your old favourites</a:t>
            </a:r>
          </a:p>
          <a:p>
            <a:r>
              <a:rPr lang="en-CA" dirty="0" smtClean="0"/>
              <a:t>Classroom D</a:t>
            </a:r>
          </a:p>
          <a:p>
            <a:pPr lvl="1"/>
            <a:r>
              <a:rPr lang="en-CA" dirty="0" smtClean="0"/>
              <a:t>Wednesday 4:30-5:30 pm</a:t>
            </a:r>
          </a:p>
          <a:p>
            <a:pPr lvl="1"/>
            <a:r>
              <a:rPr lang="en-CA" dirty="0" smtClean="0"/>
              <a:t>Wednesday 7:00-8:30 pm</a:t>
            </a:r>
          </a:p>
          <a:p>
            <a:pPr lvl="1"/>
            <a:r>
              <a:rPr lang="en-CA" dirty="0" smtClean="0"/>
              <a:t>Thursday  7:00-9:00 pm</a:t>
            </a:r>
          </a:p>
          <a:p>
            <a:r>
              <a:rPr lang="en-CA" dirty="0" smtClean="0"/>
              <a:t>Bring your laptop</a:t>
            </a:r>
            <a:endParaRPr lang="en-CA" dirty="0"/>
          </a:p>
        </p:txBody>
      </p:sp>
      <p:pic>
        <p:nvPicPr>
          <p:cNvPr id="10242" name="Picture 2" descr="G:\Clip Art\Motivational\Motivational (R - Z)\Victory 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2473" y="2862668"/>
            <a:ext cx="2021591" cy="3809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414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Job</a:t>
            </a:r>
            <a:endParaRPr lang="en-CA" dirty="0"/>
          </a:p>
        </p:txBody>
      </p:sp>
      <p:sp>
        <p:nvSpPr>
          <p:cNvPr id="3" name="Content Placeholder 2"/>
          <p:cNvSpPr>
            <a:spLocks noGrp="1"/>
          </p:cNvSpPr>
          <p:nvPr>
            <p:ph idx="1"/>
          </p:nvPr>
        </p:nvSpPr>
        <p:spPr/>
        <p:txBody>
          <a:bodyPr/>
          <a:lstStyle/>
          <a:p>
            <a:pPr>
              <a:buFont typeface="Wingdings" pitchFamily="2" charset="2"/>
              <a:buChar char="q"/>
            </a:pPr>
            <a:r>
              <a:rPr lang="en-CA" dirty="0" smtClean="0"/>
              <a:t> You are planning to facilitate a session for improving classroom practice</a:t>
            </a:r>
            <a:br>
              <a:rPr lang="en-CA" dirty="0" smtClean="0"/>
            </a:br>
            <a:endParaRPr lang="en-CA" dirty="0" smtClean="0"/>
          </a:p>
          <a:p>
            <a:pPr>
              <a:buFont typeface="Wingdings" pitchFamily="2" charset="2"/>
              <a:buChar char="q"/>
            </a:pPr>
            <a:r>
              <a:rPr lang="en-CA" dirty="0"/>
              <a:t> </a:t>
            </a:r>
            <a:r>
              <a:rPr lang="en-CA" dirty="0" smtClean="0">
                <a:solidFill>
                  <a:schemeClr val="bg1">
                    <a:lumMod val="85000"/>
                  </a:schemeClr>
                </a:solidFill>
              </a:rPr>
              <a:t>You have an opportunity to facilitate professional learning for system leaders, or influence school and/or board-level planning for professional learning in mathematics</a:t>
            </a:r>
            <a:endParaRPr lang="en-CA" dirty="0">
              <a:solidFill>
                <a:schemeClr val="bg1">
                  <a:lumMod val="85000"/>
                </a:schemeClr>
              </a:solidFill>
            </a:endParaRPr>
          </a:p>
        </p:txBody>
      </p:sp>
      <p:sp>
        <p:nvSpPr>
          <p:cNvPr id="4" name="TextBox 3"/>
          <p:cNvSpPr txBox="1"/>
          <p:nvPr/>
        </p:nvSpPr>
        <p:spPr>
          <a:xfrm>
            <a:off x="251520" y="1124744"/>
            <a:ext cx="720080" cy="1200329"/>
          </a:xfrm>
          <a:prstGeom prst="rect">
            <a:avLst/>
          </a:prstGeom>
          <a:noFill/>
        </p:spPr>
        <p:txBody>
          <a:bodyPr wrap="square" rtlCol="0">
            <a:spAutoFit/>
          </a:bodyPr>
          <a:lstStyle/>
          <a:p>
            <a:r>
              <a:rPr lang="en-CA" sz="7200" dirty="0" smtClean="0">
                <a:solidFill>
                  <a:srgbClr val="FF0000"/>
                </a:solidFill>
                <a:latin typeface="Courier New"/>
                <a:cs typeface="Courier New"/>
              </a:rPr>
              <a:t>√</a:t>
            </a:r>
            <a:endParaRPr lang="en-CA" sz="7200" dirty="0">
              <a:solidFill>
                <a:srgbClr val="FF0000"/>
              </a:solidFill>
            </a:endParaRPr>
          </a:p>
        </p:txBody>
      </p:sp>
    </p:spTree>
    <p:extLst>
      <p:ext uri="{BB962C8B-B14F-4D97-AF65-F5344CB8AC3E}">
        <p14:creationId xmlns:p14="http://schemas.microsoft.com/office/powerpoint/2010/main" val="827498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Resources?</a:t>
            </a:r>
            <a:endParaRPr lang="en-CA" dirty="0"/>
          </a:p>
        </p:txBody>
      </p:sp>
      <p:sp>
        <p:nvSpPr>
          <p:cNvPr id="3" name="Content Placeholder 2"/>
          <p:cNvSpPr>
            <a:spLocks noGrp="1"/>
          </p:cNvSpPr>
          <p:nvPr>
            <p:ph idx="1"/>
          </p:nvPr>
        </p:nvSpPr>
        <p:spPr/>
        <p:txBody>
          <a:bodyPr/>
          <a:lstStyle/>
          <a:p>
            <a:pPr>
              <a:buNone/>
            </a:pPr>
            <a:r>
              <a:rPr lang="en-CA" dirty="0" smtClean="0"/>
              <a:t>People</a:t>
            </a:r>
          </a:p>
          <a:p>
            <a:r>
              <a:rPr lang="en-CA" dirty="0" smtClean="0"/>
              <a:t>Adobe Connect facilitators</a:t>
            </a:r>
          </a:p>
          <a:p>
            <a:r>
              <a:rPr lang="en-CA" dirty="0" smtClean="0"/>
              <a:t>Provincial Professional Learning Facilitators</a:t>
            </a:r>
          </a:p>
          <a:p>
            <a:r>
              <a:rPr lang="en-CA" dirty="0" smtClean="0"/>
              <a:t>K-12 regional sessions during 2013-14</a:t>
            </a:r>
            <a:endParaRPr lang="en-CA" dirty="0"/>
          </a:p>
        </p:txBody>
      </p:sp>
    </p:spTree>
    <p:extLst>
      <p:ext uri="{BB962C8B-B14F-4D97-AF65-F5344CB8AC3E}">
        <p14:creationId xmlns:p14="http://schemas.microsoft.com/office/powerpoint/2010/main" val="298921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Resources?</a:t>
            </a:r>
            <a:endParaRPr lang="en-CA" dirty="0"/>
          </a:p>
        </p:txBody>
      </p:sp>
      <p:sp>
        <p:nvSpPr>
          <p:cNvPr id="3" name="Content Placeholder 2"/>
          <p:cNvSpPr>
            <a:spLocks noGrp="1"/>
          </p:cNvSpPr>
          <p:nvPr>
            <p:ph idx="1"/>
          </p:nvPr>
        </p:nvSpPr>
        <p:spPr/>
        <p:txBody>
          <a:bodyPr>
            <a:normAutofit/>
          </a:bodyPr>
          <a:lstStyle/>
          <a:p>
            <a:pPr>
              <a:buNone/>
            </a:pPr>
            <a:r>
              <a:rPr lang="en-CA" dirty="0" smtClean="0"/>
              <a:t>Print and Electronic</a:t>
            </a:r>
          </a:p>
          <a:p>
            <a:pPr lvl="0"/>
            <a:r>
              <a:rPr lang="en-CA" dirty="0" smtClean="0"/>
              <a:t>Build content knowledge and explore connections K-12 </a:t>
            </a:r>
          </a:p>
          <a:p>
            <a:pPr lvl="0"/>
            <a:r>
              <a:rPr lang="en-CA" dirty="0" smtClean="0"/>
              <a:t>Focus on mathematics that is challenging to teach and tough to learn</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656" y="4645326"/>
            <a:ext cx="1490905" cy="1087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6648" y="4393224"/>
            <a:ext cx="905740" cy="11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8047" y="4594165"/>
            <a:ext cx="1872208" cy="1139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89232" y="4376404"/>
            <a:ext cx="1080120" cy="1214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58470" y="4697963"/>
            <a:ext cx="1165637" cy="1554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8646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Use These Resources?</a:t>
            </a:r>
            <a:endParaRPr lang="en-CA" dirty="0"/>
          </a:p>
        </p:txBody>
      </p:sp>
      <p:sp>
        <p:nvSpPr>
          <p:cNvPr id="3" name="Content Placeholder 2"/>
          <p:cNvSpPr>
            <a:spLocks noGrp="1"/>
          </p:cNvSpPr>
          <p:nvPr>
            <p:ph idx="1"/>
          </p:nvPr>
        </p:nvSpPr>
        <p:spPr>
          <a:xfrm>
            <a:off x="467544" y="1582136"/>
            <a:ext cx="8229600" cy="4525963"/>
          </a:xfrm>
        </p:spPr>
        <p:txBody>
          <a:bodyPr>
            <a:normAutofit fontScale="92500" lnSpcReduction="10000"/>
          </a:bodyPr>
          <a:lstStyle/>
          <a:p>
            <a:r>
              <a:rPr lang="en-CA" dirty="0" smtClean="0"/>
              <a:t>Differentiate across grades,</a:t>
            </a:r>
          </a:p>
          <a:p>
            <a:pPr marL="0" indent="0">
              <a:buNone/>
            </a:pPr>
            <a:r>
              <a:rPr lang="en-CA" dirty="0" smtClean="0"/>
              <a:t>    across participant goals, </a:t>
            </a:r>
          </a:p>
          <a:p>
            <a:pPr marL="0" indent="0">
              <a:buNone/>
            </a:pPr>
            <a:r>
              <a:rPr lang="en-CA" dirty="0"/>
              <a:t> </a:t>
            </a:r>
            <a:r>
              <a:rPr lang="en-CA" dirty="0" smtClean="0"/>
              <a:t>   and  across readiness stages</a:t>
            </a:r>
          </a:p>
          <a:p>
            <a:pPr marL="0" indent="0">
              <a:buNone/>
            </a:pPr>
            <a:endParaRPr lang="en-CA" dirty="0" smtClean="0"/>
          </a:p>
          <a:p>
            <a:pPr lvl="3">
              <a:buFont typeface="Arial" pitchFamily="34" charset="0"/>
              <a:buChar char="•"/>
            </a:pPr>
            <a:r>
              <a:rPr lang="en-CA" sz="3200" dirty="0" smtClean="0"/>
              <a:t>Take advantage of months and years of development and field-testing</a:t>
            </a:r>
          </a:p>
          <a:p>
            <a:endParaRPr lang="en-CA" dirty="0" smtClean="0"/>
          </a:p>
          <a:p>
            <a:r>
              <a:rPr lang="en-CA" dirty="0" smtClean="0"/>
              <a:t>Join a provincial learning </a:t>
            </a:r>
          </a:p>
          <a:p>
            <a:pPr marL="0" indent="0">
              <a:buNone/>
            </a:pPr>
            <a:r>
              <a:rPr lang="en-CA" dirty="0"/>
              <a:t> </a:t>
            </a:r>
            <a:r>
              <a:rPr lang="en-CA" dirty="0" smtClean="0"/>
              <a:t>  community of educators</a:t>
            </a:r>
          </a:p>
        </p:txBody>
      </p:sp>
      <p:pic>
        <p:nvPicPr>
          <p:cNvPr id="2050" name="Picture 2" descr="G:\Clip Art\Business &amp; Office (Part 1)\Cartoons (Ma - Ol)\Meeting 08.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3991" y="4786139"/>
            <a:ext cx="1807866" cy="132196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agrafton\Pictures\2013-07-18 Art Explosion - Disk 3\Clip Art\Business &amp; Office (Part 1)\Cartoons (Co - De)\Desk Calendar 3.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3553698"/>
            <a:ext cx="1295699" cy="1140285"/>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5382344" y="1108593"/>
            <a:ext cx="3707904" cy="2204537"/>
            <a:chOff x="5343101" y="1254244"/>
            <a:chExt cx="3707904" cy="2204537"/>
          </a:xfrm>
        </p:grpSpPr>
        <p:grpSp>
          <p:nvGrpSpPr>
            <p:cNvPr id="5" name="Group 4"/>
            <p:cNvGrpSpPr/>
            <p:nvPr/>
          </p:nvGrpSpPr>
          <p:grpSpPr>
            <a:xfrm>
              <a:off x="5343101" y="1254244"/>
              <a:ext cx="3707904" cy="2160240"/>
              <a:chOff x="5148064" y="1052736"/>
              <a:chExt cx="3995936" cy="2160240"/>
            </a:xfrm>
          </p:grpSpPr>
          <p:pic>
            <p:nvPicPr>
              <p:cNvPr id="2054" name="Picture 6" descr="G:\Clip Art\Education &amp; Schools (Part 1)\Cartoons (St - Z)\Teacher - Math 17.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1828" y="1844824"/>
                <a:ext cx="1227807" cy="1080120"/>
              </a:xfrm>
              <a:prstGeom prst="rect">
                <a:avLst/>
              </a:prstGeom>
              <a:noFill/>
              <a:extLst>
                <a:ext uri="{909E8E84-426E-40DD-AFC4-6F175D3DCCD1}">
                  <a14:hiddenFill xmlns:a14="http://schemas.microsoft.com/office/drawing/2010/main">
                    <a:solidFill>
                      <a:srgbClr val="FFFFFF"/>
                    </a:solidFill>
                  </a14:hiddenFill>
                </a:ext>
              </a:extLst>
            </p:spPr>
          </p:pic>
          <p:sp>
            <p:nvSpPr>
              <p:cNvPr id="4" name="Cloud Callout 3"/>
              <p:cNvSpPr/>
              <p:nvPr/>
            </p:nvSpPr>
            <p:spPr>
              <a:xfrm>
                <a:off x="5248284" y="2009625"/>
                <a:ext cx="1484335" cy="649477"/>
              </a:xfrm>
              <a:prstGeom prst="cloudCallout">
                <a:avLst>
                  <a:gd name="adj1" fmla="val 72551"/>
                  <a:gd name="adj2" fmla="val -38794"/>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2">
                        <a:lumMod val="60000"/>
                        <a:lumOff val="40000"/>
                      </a:schemeClr>
                    </a:solidFill>
                  </a:rPr>
                  <a:t>Content Knowledge</a:t>
                </a:r>
                <a:endParaRPr lang="en-CA" sz="1200" dirty="0">
                  <a:solidFill>
                    <a:schemeClr val="tx2">
                      <a:lumMod val="60000"/>
                      <a:lumOff val="40000"/>
                    </a:schemeClr>
                  </a:solidFill>
                </a:endParaRPr>
              </a:p>
            </p:txBody>
          </p:sp>
          <p:sp>
            <p:nvSpPr>
              <p:cNvPr id="11" name="Cloud Callout 10"/>
              <p:cNvSpPr/>
              <p:nvPr/>
            </p:nvSpPr>
            <p:spPr>
              <a:xfrm>
                <a:off x="6910045" y="1052736"/>
                <a:ext cx="1151371" cy="649477"/>
              </a:xfrm>
              <a:prstGeom prst="cloudCallout">
                <a:avLst>
                  <a:gd name="adj1" fmla="val -20705"/>
                  <a:gd name="adj2" fmla="val 79766"/>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2">
                        <a:lumMod val="60000"/>
                        <a:lumOff val="40000"/>
                      </a:schemeClr>
                    </a:solidFill>
                  </a:rPr>
                  <a:t>BIPSA Goals</a:t>
                </a:r>
                <a:endParaRPr lang="en-CA" sz="1200" dirty="0">
                  <a:solidFill>
                    <a:schemeClr val="tx2">
                      <a:lumMod val="60000"/>
                      <a:lumOff val="40000"/>
                    </a:schemeClr>
                  </a:solidFill>
                </a:endParaRPr>
              </a:p>
            </p:txBody>
          </p:sp>
          <p:sp>
            <p:nvSpPr>
              <p:cNvPr id="12" name="Cloud Callout 11"/>
              <p:cNvSpPr/>
              <p:nvPr/>
            </p:nvSpPr>
            <p:spPr>
              <a:xfrm>
                <a:off x="5148064" y="1195347"/>
                <a:ext cx="1584555" cy="649477"/>
              </a:xfrm>
              <a:prstGeom prst="cloudCallout">
                <a:avLst>
                  <a:gd name="adj1" fmla="val 58157"/>
                  <a:gd name="adj2" fmla="val 64946"/>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2">
                        <a:lumMod val="60000"/>
                        <a:lumOff val="40000"/>
                      </a:schemeClr>
                    </a:solidFill>
                  </a:rPr>
                  <a:t>Experienced/New Teachers</a:t>
                </a:r>
                <a:endParaRPr lang="en-CA" sz="1200" dirty="0">
                  <a:solidFill>
                    <a:schemeClr val="tx2">
                      <a:lumMod val="60000"/>
                      <a:lumOff val="40000"/>
                    </a:schemeClr>
                  </a:solidFill>
                </a:endParaRPr>
              </a:p>
            </p:txBody>
          </p:sp>
          <p:sp>
            <p:nvSpPr>
              <p:cNvPr id="13" name="Cloud Callout 12"/>
              <p:cNvSpPr/>
              <p:nvPr/>
            </p:nvSpPr>
            <p:spPr>
              <a:xfrm>
                <a:off x="8099635" y="1465903"/>
                <a:ext cx="780727" cy="378921"/>
              </a:xfrm>
              <a:prstGeom prst="cloudCallout">
                <a:avLst>
                  <a:gd name="adj1" fmla="val -39938"/>
                  <a:gd name="adj2" fmla="val 74826"/>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2">
                        <a:lumMod val="60000"/>
                        <a:lumOff val="40000"/>
                      </a:schemeClr>
                    </a:solidFill>
                  </a:rPr>
                  <a:t>DI</a:t>
                </a:r>
                <a:endParaRPr lang="en-CA" sz="1200" dirty="0">
                  <a:solidFill>
                    <a:schemeClr val="tx2">
                      <a:lumMod val="60000"/>
                      <a:lumOff val="40000"/>
                    </a:schemeClr>
                  </a:solidFill>
                </a:endParaRPr>
              </a:p>
            </p:txBody>
          </p:sp>
          <p:sp>
            <p:nvSpPr>
              <p:cNvPr id="14" name="Cloud Callout 13"/>
              <p:cNvSpPr/>
              <p:nvPr/>
            </p:nvSpPr>
            <p:spPr>
              <a:xfrm>
                <a:off x="7576332" y="2742339"/>
                <a:ext cx="1567668" cy="470637"/>
              </a:xfrm>
              <a:prstGeom prst="cloudCallout">
                <a:avLst>
                  <a:gd name="adj1" fmla="val -44453"/>
                  <a:gd name="adj2" fmla="val -64729"/>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2">
                        <a:lumMod val="60000"/>
                        <a:lumOff val="40000"/>
                      </a:schemeClr>
                    </a:solidFill>
                  </a:rPr>
                  <a:t>Assessment</a:t>
                </a:r>
                <a:endParaRPr lang="en-CA" sz="1200" dirty="0">
                  <a:solidFill>
                    <a:schemeClr val="tx2">
                      <a:lumMod val="60000"/>
                      <a:lumOff val="40000"/>
                    </a:schemeClr>
                  </a:solidFill>
                </a:endParaRPr>
              </a:p>
            </p:txBody>
          </p:sp>
          <p:sp>
            <p:nvSpPr>
              <p:cNvPr id="15" name="Cloud Callout 14"/>
              <p:cNvSpPr/>
              <p:nvPr/>
            </p:nvSpPr>
            <p:spPr>
              <a:xfrm>
                <a:off x="8130816" y="2144904"/>
                <a:ext cx="930800" cy="378921"/>
              </a:xfrm>
              <a:prstGeom prst="cloudCallout">
                <a:avLst>
                  <a:gd name="adj1" fmla="val -76131"/>
                  <a:gd name="adj2" fmla="val -39482"/>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2">
                        <a:lumMod val="60000"/>
                        <a:lumOff val="40000"/>
                      </a:schemeClr>
                    </a:solidFill>
                  </a:rPr>
                  <a:t>Sleep</a:t>
                </a:r>
                <a:endParaRPr lang="en-CA" sz="1200" dirty="0">
                  <a:solidFill>
                    <a:schemeClr val="tx2">
                      <a:lumMod val="60000"/>
                      <a:lumOff val="40000"/>
                    </a:schemeClr>
                  </a:solidFill>
                </a:endParaRPr>
              </a:p>
            </p:txBody>
          </p:sp>
        </p:grpSp>
        <p:sp>
          <p:nvSpPr>
            <p:cNvPr id="17" name="Cloud Callout 16"/>
            <p:cNvSpPr/>
            <p:nvPr/>
          </p:nvSpPr>
          <p:spPr>
            <a:xfrm>
              <a:off x="5854897" y="2809304"/>
              <a:ext cx="1381399" cy="649477"/>
            </a:xfrm>
            <a:prstGeom prst="cloudCallout">
              <a:avLst>
                <a:gd name="adj1" fmla="val 72551"/>
                <a:gd name="adj2" fmla="val -38794"/>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smtClean="0">
                  <a:solidFill>
                    <a:schemeClr val="tx2">
                      <a:lumMod val="60000"/>
                      <a:lumOff val="40000"/>
                    </a:schemeClr>
                  </a:solidFill>
                </a:rPr>
                <a:t>Facilitation Moves</a:t>
              </a:r>
              <a:endParaRPr lang="en-CA" sz="1200" dirty="0">
                <a:solidFill>
                  <a:schemeClr val="tx2">
                    <a:lumMod val="60000"/>
                    <a:lumOff val="40000"/>
                  </a:schemeClr>
                </a:solidFill>
              </a:endParaRPr>
            </a:p>
          </p:txBody>
        </p:sp>
      </p:grpSp>
    </p:spTree>
    <p:extLst>
      <p:ext uri="{BB962C8B-B14F-4D97-AF65-F5344CB8AC3E}">
        <p14:creationId xmlns:p14="http://schemas.microsoft.com/office/powerpoint/2010/main" val="905885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Name that Resource</a:t>
            </a:r>
            <a:endParaRPr lang="en-CA"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988840"/>
            <a:ext cx="7822289" cy="3924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755576" y="1340768"/>
            <a:ext cx="576064" cy="523220"/>
          </a:xfrm>
          <a:prstGeom prst="rect">
            <a:avLst/>
          </a:prstGeom>
          <a:noFill/>
        </p:spPr>
        <p:txBody>
          <a:bodyPr wrap="square" rtlCol="0">
            <a:spAutoFit/>
          </a:bodyPr>
          <a:lstStyle/>
          <a:p>
            <a:r>
              <a:rPr lang="en-CA" sz="2800" dirty="0" smtClean="0">
                <a:solidFill>
                  <a:prstClr val="black"/>
                </a:solidFill>
              </a:rPr>
              <a:t>#1</a:t>
            </a:r>
            <a:endParaRPr lang="en-CA" sz="2800" dirty="0">
              <a:solidFill>
                <a:prstClr val="black"/>
              </a:solidFill>
            </a:endParaRPr>
          </a:p>
        </p:txBody>
      </p:sp>
    </p:spTree>
    <p:extLst>
      <p:ext uri="{BB962C8B-B14F-4D97-AF65-F5344CB8AC3E}">
        <p14:creationId xmlns:p14="http://schemas.microsoft.com/office/powerpoint/2010/main" val="11223350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Name that Resource</a:t>
            </a:r>
            <a:endParaRPr lang="en-CA" dirty="0"/>
          </a:p>
        </p:txBody>
      </p:sp>
      <p:sp>
        <p:nvSpPr>
          <p:cNvPr id="3" name="TextBox 2"/>
          <p:cNvSpPr txBox="1"/>
          <p:nvPr/>
        </p:nvSpPr>
        <p:spPr>
          <a:xfrm>
            <a:off x="755576" y="1340768"/>
            <a:ext cx="576064" cy="523220"/>
          </a:xfrm>
          <a:prstGeom prst="rect">
            <a:avLst/>
          </a:prstGeom>
          <a:noFill/>
        </p:spPr>
        <p:txBody>
          <a:bodyPr wrap="square" rtlCol="0">
            <a:spAutoFit/>
          </a:bodyPr>
          <a:lstStyle/>
          <a:p>
            <a:r>
              <a:rPr lang="en-CA" sz="2800" dirty="0" smtClean="0">
                <a:solidFill>
                  <a:prstClr val="black"/>
                </a:solidFill>
              </a:rPr>
              <a:t>#2</a:t>
            </a:r>
            <a:endParaRPr lang="en-CA" sz="2800" dirty="0">
              <a:solidFill>
                <a:prstClr val="black"/>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8896" y="1219387"/>
            <a:ext cx="5130800" cy="488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45290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Name that Resource</a:t>
            </a:r>
            <a:endParaRPr lang="en-CA" dirty="0"/>
          </a:p>
        </p:txBody>
      </p:sp>
      <p:sp>
        <p:nvSpPr>
          <p:cNvPr id="3" name="TextBox 2"/>
          <p:cNvSpPr txBox="1"/>
          <p:nvPr/>
        </p:nvSpPr>
        <p:spPr>
          <a:xfrm>
            <a:off x="755576" y="1340768"/>
            <a:ext cx="576064" cy="523220"/>
          </a:xfrm>
          <a:prstGeom prst="rect">
            <a:avLst/>
          </a:prstGeom>
          <a:noFill/>
        </p:spPr>
        <p:txBody>
          <a:bodyPr wrap="square" rtlCol="0">
            <a:spAutoFit/>
          </a:bodyPr>
          <a:lstStyle/>
          <a:p>
            <a:r>
              <a:rPr lang="en-CA" sz="2800" dirty="0" smtClean="0">
                <a:solidFill>
                  <a:prstClr val="black"/>
                </a:solidFill>
              </a:rPr>
              <a:t>#3</a:t>
            </a:r>
            <a:endParaRPr lang="en-CA" sz="2800" dirty="0">
              <a:solidFill>
                <a:prstClr val="black"/>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484784"/>
            <a:ext cx="7136873"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29494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23&quot;&gt;&lt;property id=&quot;20148&quot; value=&quot;5&quot;/&gt;&lt;property id=&quot;20300&quot; value=&quot;Slide 1&quot;/&gt;&lt;property id=&quot;20307&quot; value=&quot;258&quot;/&gt;&lt;/object&gt;&lt;object type=&quot;3&quot; unique_id=&quot;10052&quot;&gt;&lt;property id=&quot;20148&quot; value=&quot;5&quot;/&gt;&lt;property id=&quot;20300&quot; value=&quot;Slide 2&quot;/&gt;&lt;property id=&quot;20307&quot; value=&quot;259&quot;/&gt;&lt;/object&gt;&lt;/object&gt;&lt;/object&gt;&lt;/database&gt;"/>
  <p:tag name="SECTOMILLISECCONVERTED" val="1"/>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215</TotalTime>
  <Words>1325</Words>
  <Application>Microsoft Office PowerPoint</Application>
  <PresentationFormat>On-screen Show (4:3)</PresentationFormat>
  <Paragraphs>195</Paragraphs>
  <Slides>24</Slides>
  <Notes>21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Custom Design</vt:lpstr>
      <vt:lpstr>Resources - brought to you by the Ministry of Education </vt:lpstr>
      <vt:lpstr>Your Job</vt:lpstr>
      <vt:lpstr>Your Job</vt:lpstr>
      <vt:lpstr>What Resources?</vt:lpstr>
      <vt:lpstr>What Resources?</vt:lpstr>
      <vt:lpstr>Why Use These Resources?</vt:lpstr>
      <vt:lpstr>Name that Resource</vt:lpstr>
      <vt:lpstr>Name that Resource</vt:lpstr>
      <vt:lpstr>Name that Resource</vt:lpstr>
      <vt:lpstr>Name that Resource</vt:lpstr>
      <vt:lpstr>Name that Resource</vt:lpstr>
      <vt:lpstr>Don’t Reinvent the Wheel</vt:lpstr>
      <vt:lpstr>Resources - brought to you by the Ministry of Education </vt:lpstr>
      <vt:lpstr>Your Job</vt:lpstr>
      <vt:lpstr>Your Job</vt:lpstr>
      <vt:lpstr>What Resources?</vt:lpstr>
      <vt:lpstr>What Resources?</vt:lpstr>
      <vt:lpstr>Why Use These Resources?</vt:lpstr>
      <vt:lpstr>Name that Resource</vt:lpstr>
      <vt:lpstr>Name that Resource</vt:lpstr>
      <vt:lpstr>Name that Resource</vt:lpstr>
      <vt:lpstr>Name that Resource</vt:lpstr>
      <vt:lpstr>Name that Resource</vt:lpstr>
      <vt:lpstr>Be a Champion for Mathematics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Ministry of Education</dc:creator>
  <cp:lastModifiedBy>agrafton</cp:lastModifiedBy>
  <cp:revision>26</cp:revision>
  <dcterms:created xsi:type="dcterms:W3CDTF">2013-02-27T17:46:16Z</dcterms:created>
  <dcterms:modified xsi:type="dcterms:W3CDTF">2013-08-08T22:00:54Z</dcterms:modified>
</cp:coreProperties>
</file>